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8" r:id="rId3"/>
  </p:sldMasterIdLst>
  <p:sldIdLst>
    <p:sldId id="588" r:id="rId4"/>
    <p:sldId id="589" r:id="rId5"/>
    <p:sldId id="260" r:id="rId6"/>
    <p:sldId id="287" r:id="rId7"/>
    <p:sldId id="272" r:id="rId8"/>
    <p:sldId id="424" r:id="rId9"/>
    <p:sldId id="425" r:id="rId10"/>
    <p:sldId id="587" r:id="rId11"/>
    <p:sldId id="426" r:id="rId12"/>
    <p:sldId id="590" r:id="rId13"/>
    <p:sldId id="5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A9203C-F48A-4D8E-4D4A-3FC6F69A9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3F2EF2F-5677-08EB-99B0-721EFF8AF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BC424E-1888-0BA9-409B-4D9035C4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35A639-CE2F-49F2-1D27-CED01A756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6E3A44-72CA-887C-A409-5F05F9FCD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7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49AC77-2B84-2EE8-9752-B5C8E2B6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852CF99-02B0-B8AA-E604-39C276268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EFA304-DD6D-B15C-6DF6-6390D029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AD136D-7563-203C-93D5-A3F9F7CA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ABE9C0-B016-613F-E60F-DA7D49CA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8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08F7E75-54ED-773C-6BC8-1E503CDED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F60826C-4161-863A-519C-8C5A57C3D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86A78D-A70B-CBC2-8B4E-967B8A75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418CD-3EAB-6261-577F-00E0BB053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AFA695-BB50-92A7-9A29-A47F32DF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55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2523" y="1570100"/>
            <a:ext cx="5193030" cy="4205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403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53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98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57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45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86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99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B02D40-8A36-A5F5-B62E-18258F35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CCEA8B-D24B-676B-28DF-82973366C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068E66-B633-E069-2342-A49652DAA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900DC2-1BCE-E5A3-C5C9-3779749D6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655CF86-B926-7E8A-304C-F53C683A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86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453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12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398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0990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692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426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280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32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76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32875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4806FA-0B62-9D24-93E0-C4226FE6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9D52DE-F846-9B39-2DD0-C07D55EA1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3EA155-B363-DFCB-2A0C-C20B4D7F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C746E6-A123-8C5E-00B2-D42952F4F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012051-F679-B290-9A4A-8845EAF0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063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923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32278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102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49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866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73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38773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0039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994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8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52A3FE-FB1F-BFDE-3353-489E2A67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7A7FA7-AF20-DD7B-6B9E-7AEC47816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8DADA65-2C18-135A-02BB-90E7043D2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7E0F9D-C810-4CE4-4F22-D91E56B0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85A55F-2783-24E7-6703-F7010514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42CED2-655E-11B0-BDD1-60279B312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152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2523" y="1570100"/>
            <a:ext cx="5193030" cy="4205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43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B18B07-3385-4A26-86EB-327B56DE7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4668D9-931E-E985-5A1F-47287929B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FA487C5-9FC1-0153-0594-561369069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901BEDA-B1C4-ADA6-10E0-D1A766F0D3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D3DD9A1-A800-D7F1-EE03-2785DCEB7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A6A3663-B6C0-3770-D453-707D108F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3BFFF0-BD4F-3DEA-B0A8-5DF7E127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70BA9EF-48A9-FD1E-BA4A-39276FABE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8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2DD48A-5196-695A-B45D-EED683E7D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9A9BA2-7817-D0C1-70F3-652E8C5D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F34765-A775-B9EE-9078-DB333A31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7F10804-398F-6CE7-FBB9-969CC6F6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6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68257F0-E01F-3A06-1AA7-E574B970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597C986-B22A-C83D-90E9-1F6F3A53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1B749F-C6D7-07D5-16D3-B737E4E0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5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1E235F-C645-2E76-9BC2-E8A64DBD8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8D5FC3-EBD4-508B-C599-97A3BA6A5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A63C81-3E55-9F1F-135F-6108A09C5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557B71-18AD-7BAF-D337-974BB1042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DA72DD-FD6A-89EE-2CBD-E795C33A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61F966-E050-254A-D4B8-38EB6403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5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190785-4F54-D7AF-A6D6-A8CACB9D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690D5C9-CD68-EE00-3452-AA9A94422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CF9D674-FEE2-7BED-8ACC-0CD71E8B4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9DBE9B-B543-674D-3FD4-B6B67BBF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D2A9F3-54CC-539A-C359-2C1D2A92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51FBA9-71C2-21B2-4919-2A6A1228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1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A41E62F-1C0E-3115-FB61-1938723DF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B38AA3D-C83D-3E33-E8AF-329CC9200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AB38BB-6613-7925-7D93-594E52010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AB3C8F-FBA1-01A7-DF76-0F1753816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6B7CB6-D241-E32F-E80F-1AF18C08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8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B67C86A-F473-A148-95BF-347BC35A1EE6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FB732CB-C4E2-A941-91CB-D1CD170274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435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ddikti.kemdikbud.go.id/data_pt" TargetMode="External"/><Relationship Id="rId2" Type="http://schemas.openxmlformats.org/officeDocument/2006/relationships/hyperlink" Target="https://pemutu.kemdikbud.go.id/affiliations/metrics/001002" TargetMode="Externa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9F1D856-9D0E-858E-D93C-A17873FF1A5E}"/>
              </a:ext>
            </a:extLst>
          </p:cNvPr>
          <p:cNvSpPr txBox="1"/>
          <p:nvPr/>
        </p:nvSpPr>
        <p:spPr>
          <a:xfrm>
            <a:off x="2339439" y="1909539"/>
            <a:ext cx="87283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2400" dirty="0" err="1">
                <a:latin typeface="Arial Rounded MT Bold" panose="020F0704030504030204" pitchFamily="34" charset="77"/>
              </a:rPr>
              <a:t>Instrumen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Pemantauan</a:t>
            </a:r>
            <a:r>
              <a:rPr lang="en-ID" sz="2400" dirty="0">
                <a:latin typeface="Arial Rounded MT Bold" panose="020F0704030504030204" pitchFamily="34" charset="77"/>
              </a:rPr>
              <a:t> dan </a:t>
            </a:r>
            <a:r>
              <a:rPr lang="en-ID" sz="2400" dirty="0" err="1">
                <a:latin typeface="Arial Rounded MT Bold" panose="020F0704030504030204" pitchFamily="34" charset="77"/>
              </a:rPr>
              <a:t>Evaluasi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Mutu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Perguruan</a:t>
            </a:r>
            <a:r>
              <a:rPr lang="en-ID" sz="2400" dirty="0">
                <a:latin typeface="Arial Rounded MT Bold" panose="020F0704030504030204" pitchFamily="34" charset="77"/>
              </a:rPr>
              <a:t> Tinggi </a:t>
            </a:r>
            <a:r>
              <a:rPr lang="en-ID" sz="2400" dirty="0" err="1">
                <a:latin typeface="Arial Rounded MT Bold" panose="020F0704030504030204" pitchFamily="34" charset="77"/>
              </a:rPr>
              <a:t>untuk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Perpanjangan</a:t>
            </a:r>
            <a:r>
              <a:rPr lang="en-ID" sz="2400" dirty="0">
                <a:latin typeface="Arial Rounded MT Bold" panose="020F0704030504030204" pitchFamily="34" charset="77"/>
              </a:rPr>
              <a:t> Status </a:t>
            </a:r>
            <a:r>
              <a:rPr lang="en-ID" sz="2400" dirty="0" err="1">
                <a:latin typeface="Arial Rounded MT Bold" panose="020F0704030504030204" pitchFamily="34" charset="77"/>
              </a:rPr>
              <a:t>Terakreditasi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Melalui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Mekanisme</a:t>
            </a:r>
            <a:r>
              <a:rPr lang="en-ID" sz="2400" dirty="0">
                <a:latin typeface="Arial Rounded MT Bold" panose="020F0704030504030204" pitchFamily="34" charset="77"/>
              </a:rPr>
              <a:t> </a:t>
            </a:r>
            <a:r>
              <a:rPr lang="en-ID" sz="2400" dirty="0" err="1">
                <a:latin typeface="Arial Rounded MT Bold" panose="020F0704030504030204" pitchFamily="34" charset="77"/>
              </a:rPr>
              <a:t>Automasi</a:t>
            </a:r>
            <a:endParaRPr lang="en-ID" sz="2400" dirty="0">
              <a:latin typeface="Arial Rounded MT Bold" panose="020F0704030504030204" pitchFamily="34" charset="77"/>
            </a:endParaRPr>
          </a:p>
          <a:p>
            <a:pPr algn="ctr"/>
            <a:endParaRPr lang="en-ID" sz="2400" dirty="0"/>
          </a:p>
          <a:p>
            <a:pPr algn="ctr"/>
            <a:endParaRPr lang="en-ID" sz="2400" dirty="0"/>
          </a:p>
          <a:p>
            <a:pPr algn="ctr"/>
            <a:endParaRPr lang="en-ID" sz="2400" dirty="0"/>
          </a:p>
          <a:p>
            <a:pPr algn="ctr"/>
            <a:r>
              <a:rPr lang="en-ID" sz="2400" dirty="0"/>
              <a:t>Oleh</a:t>
            </a:r>
          </a:p>
          <a:p>
            <a:pPr algn="ctr"/>
            <a:r>
              <a:rPr lang="en-ID" sz="2400" dirty="0" err="1">
                <a:latin typeface="Apple Chancery" panose="03020702040506060504" pitchFamily="66" charset="-79"/>
                <a:cs typeface="Apple Chancery" panose="03020702040506060504" pitchFamily="66" charset="-79"/>
              </a:rPr>
              <a:t>Slamet</a:t>
            </a:r>
            <a:r>
              <a:rPr lang="en-ID" sz="24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 </a:t>
            </a:r>
            <a:r>
              <a:rPr lang="en-ID" sz="2400" dirty="0" err="1">
                <a:latin typeface="Apple Chancery" panose="03020702040506060504" pitchFamily="66" charset="-79"/>
                <a:cs typeface="Apple Chancery" panose="03020702040506060504" pitchFamily="66" charset="-79"/>
              </a:rPr>
              <a:t>Wahyudi</a:t>
            </a:r>
            <a:endParaRPr lang="en-ID" sz="2400" dirty="0">
              <a:latin typeface="Apple Chancery" panose="03020702040506060504" pitchFamily="66" charset="-79"/>
              <a:cs typeface="Apple Chancery" panose="03020702040506060504" pitchFamily="66" charset="-79"/>
            </a:endParaRPr>
          </a:p>
          <a:p>
            <a:pPr algn="ctr"/>
            <a:r>
              <a:rPr lang="en-ID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Dewan </a:t>
            </a:r>
            <a:r>
              <a:rPr lang="en-ID" sz="240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Eksekutif</a:t>
            </a:r>
            <a:r>
              <a:rPr lang="en-ID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Badan </a:t>
            </a:r>
            <a:r>
              <a:rPr lang="en-ID" sz="240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Akreditasi</a:t>
            </a:r>
            <a:r>
              <a:rPr lang="en-ID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Nasional </a:t>
            </a:r>
            <a:r>
              <a:rPr lang="en-ID" sz="240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Perguruan</a:t>
            </a:r>
            <a:r>
              <a:rPr lang="en-ID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Tinggi </a:t>
            </a:r>
            <a:endParaRPr lang="en-US" sz="24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6" name="object 7">
            <a:extLst>
              <a:ext uri="{FF2B5EF4-FFF2-40B4-BE49-F238E27FC236}">
                <a16:creationId xmlns:a16="http://schemas.microsoft.com/office/drawing/2014/main" xmlns="" id="{11DA2734-7ABC-F41E-0385-DC3CD882F54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8156" y="4085112"/>
            <a:ext cx="1461232" cy="1641764"/>
          </a:xfrm>
          <a:prstGeom prst="rect">
            <a:avLst/>
          </a:prstGeom>
        </p:spPr>
      </p:pic>
      <p:pic>
        <p:nvPicPr>
          <p:cNvPr id="7" name="Picture 2" descr="Sejarah dan Arti Tut Wuri Handayani, Semboyan Ki Hajar Dewantara">
            <a:extLst>
              <a:ext uri="{FF2B5EF4-FFF2-40B4-BE49-F238E27FC236}">
                <a16:creationId xmlns:a16="http://schemas.microsoft.com/office/drawing/2014/main" xmlns="" id="{2B1C1932-0BCA-65BC-2F4C-ABB93AF1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05" y="1472540"/>
            <a:ext cx="1624509" cy="15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87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B467EAA-FB98-E6CA-2BDA-8B7C3FA20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321405"/>
              </p:ext>
            </p:extLst>
          </p:nvPr>
        </p:nvGraphicFramePr>
        <p:xfrm>
          <a:off x="953632" y="554967"/>
          <a:ext cx="10434804" cy="30149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85163">
                  <a:extLst>
                    <a:ext uri="{9D8B030D-6E8A-4147-A177-3AD203B41FA5}">
                      <a16:colId xmlns:a16="http://schemas.microsoft.com/office/drawing/2014/main" xmlns="" val="3749017722"/>
                    </a:ext>
                  </a:extLst>
                </a:gridCol>
                <a:gridCol w="1520041">
                  <a:extLst>
                    <a:ext uri="{9D8B030D-6E8A-4147-A177-3AD203B41FA5}">
                      <a16:colId xmlns:a16="http://schemas.microsoft.com/office/drawing/2014/main" xmlns="" val="1642788948"/>
                    </a:ext>
                  </a:extLst>
                </a:gridCol>
                <a:gridCol w="2363190">
                  <a:extLst>
                    <a:ext uri="{9D8B030D-6E8A-4147-A177-3AD203B41FA5}">
                      <a16:colId xmlns:a16="http://schemas.microsoft.com/office/drawing/2014/main" xmlns="" val="298043692"/>
                    </a:ext>
                  </a:extLst>
                </a:gridCol>
                <a:gridCol w="5866410">
                  <a:extLst>
                    <a:ext uri="{9D8B030D-6E8A-4147-A177-3AD203B41FA5}">
                      <a16:colId xmlns:a16="http://schemas.microsoft.com/office/drawing/2014/main" xmlns="" val="2203346249"/>
                    </a:ext>
                  </a:extLst>
                </a:gridCol>
              </a:tblGrid>
              <a:tr h="223305">
                <a:tc>
                  <a:txBody>
                    <a:bodyPr/>
                    <a:lstStyle/>
                    <a:p>
                      <a:pPr marL="136525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80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ID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980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800"/>
                        </a:spcAft>
                      </a:pPr>
                      <a:r>
                        <a:rPr lang="id-ID" sz="1200" spc="-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id-ID" sz="1200" spc="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id-ID" sz="1200" spc="-1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spc="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ID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1340" marR="558800" algn="ctr">
                        <a:lnSpc>
                          <a:spcPct val="107000"/>
                        </a:lnSpc>
                        <a:spcBef>
                          <a:spcPts val="15"/>
                        </a:spcBef>
                        <a:spcAft>
                          <a:spcPts val="80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-1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id-ID" sz="1200" spc="5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id-ID" sz="1200" spc="1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en-ID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3975" algn="ctr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Persyaratan dan Perhitungan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280186519"/>
                  </a:ext>
                </a:extLst>
              </a:tr>
              <a:tr h="493862">
                <a:tc rowSpan="2">
                  <a:txBody>
                    <a:bodyPr/>
                    <a:lstStyle/>
                    <a:p>
                      <a:pPr marL="168910" marR="1689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D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4478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-1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1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</a:t>
                      </a:r>
                      <a:r>
                        <a:rPr lang="id-ID" sz="1200" spc="1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2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ID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65405" marR="5397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baru Program Diploma Satu, Diploma Dua, Diploma Tiga, Sarjana Terapan, dan Sarjana dalam</a:t>
                      </a:r>
                      <a:r>
                        <a:rPr lang="id-ID" sz="1200" spc="2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ahun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hir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 </a:t>
                      </a:r>
                      <a:r>
                        <a:rPr lang="id-ID" sz="12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</a:t>
                      </a:r>
                      <a:r>
                        <a:rPr lang="id-ID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d-ID" sz="12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S).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5397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a-ra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id-ID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penurunan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baru Program Diploma Satu, Diploma Dua, Diploma Tiga, Sarjana Terapan, dan Sarjana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(Pp)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S-4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id-ID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id-ID" sz="12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urang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</a:t>
                      </a:r>
                      <a:r>
                        <a:rPr lang="id-ID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dengan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721834406"/>
                  </a:ext>
                </a:extLst>
              </a:tr>
              <a:tr h="22429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23749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-(((</a:t>
                      </a:r>
                      <a:r>
                        <a:rPr lang="id-ID" sz="1200" spc="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id-ID" sz="1200" spc="8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R4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3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id-ID" sz="1200" spc="8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R3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3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R3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d-ID" sz="1200" spc="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id-ID" sz="1200" spc="8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R2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3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MBR</a:t>
                      </a:r>
                      <a:r>
                        <a:rPr lang="id-ID" sz="1200" spc="8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R1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R1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id-ID" sz="1200" spc="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800"/>
                        </a:lnSpc>
                        <a:spcBef>
                          <a:spcPts val="15"/>
                        </a:spcBef>
                        <a:spcAft>
                          <a:spcPts val="800"/>
                        </a:spcAft>
                      </a:pP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5405" marR="17716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=</a:t>
                      </a:r>
                      <a:r>
                        <a:rPr lang="id-ID" sz="12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reguler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spc="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5405" marR="18542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=</a:t>
                      </a:r>
                      <a:r>
                        <a:rPr lang="id-ID" sz="12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reguler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spc="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5405" marR="18542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=</a:t>
                      </a:r>
                      <a:r>
                        <a:rPr lang="id-ID" sz="12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reguler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5405" marR="18542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=</a:t>
                      </a:r>
                      <a:r>
                        <a:rPr lang="id-ID" sz="1200" spc="-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reguler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spc="1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5405" marR="330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MBR =</a:t>
                      </a:r>
                      <a:r>
                        <a:rPr lang="id-ID" sz="1200" spc="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lah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aha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id-ID" sz="1200" spc="-2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baru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reguler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</a:t>
                      </a:r>
                      <a:r>
                        <a:rPr lang="id-ID" sz="1200" spc="-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d-ID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id-ID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45203941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393330B5-D6AC-E7BE-E945-08749258F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5129"/>
              </p:ext>
            </p:extLst>
          </p:nvPr>
        </p:nvGraphicFramePr>
        <p:xfrm>
          <a:off x="953632" y="3705101"/>
          <a:ext cx="10434804" cy="235900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32664">
                  <a:extLst>
                    <a:ext uri="{9D8B030D-6E8A-4147-A177-3AD203B41FA5}">
                      <a16:colId xmlns:a16="http://schemas.microsoft.com/office/drawing/2014/main" xmlns="" val="2497360047"/>
                    </a:ext>
                  </a:extLst>
                </a:gridCol>
                <a:gridCol w="1520042">
                  <a:extLst>
                    <a:ext uri="{9D8B030D-6E8A-4147-A177-3AD203B41FA5}">
                      <a16:colId xmlns:a16="http://schemas.microsoft.com/office/drawing/2014/main" xmlns="" val="3693040751"/>
                    </a:ext>
                  </a:extLst>
                </a:gridCol>
                <a:gridCol w="2315688">
                  <a:extLst>
                    <a:ext uri="{9D8B030D-6E8A-4147-A177-3AD203B41FA5}">
                      <a16:colId xmlns:a16="http://schemas.microsoft.com/office/drawing/2014/main" xmlns="" val="295871585"/>
                    </a:ext>
                  </a:extLst>
                </a:gridCol>
                <a:gridCol w="5866410">
                  <a:extLst>
                    <a:ext uri="{9D8B030D-6E8A-4147-A177-3AD203B41FA5}">
                      <a16:colId xmlns:a16="http://schemas.microsoft.com/office/drawing/2014/main" xmlns="" val="2624196335"/>
                    </a:ext>
                  </a:extLst>
                </a:gridCol>
              </a:tblGrid>
              <a:tr h="558141">
                <a:tc rowSpan="2">
                  <a:txBody>
                    <a:bodyPr/>
                    <a:lstStyle/>
                    <a:p>
                      <a:pPr marL="159385" marR="1574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d-ID" sz="1200" dirty="0">
                        <a:effectLst/>
                      </a:endParaRPr>
                    </a:p>
                    <a:p>
                      <a:pPr marL="159385" marR="1574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d-ID" sz="1200" dirty="0">
                        <a:effectLst/>
                      </a:endParaRPr>
                    </a:p>
                    <a:p>
                      <a:pPr marL="159385" marR="1574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d-ID" sz="1200" dirty="0">
                        <a:effectLst/>
                      </a:endParaRPr>
                    </a:p>
                    <a:p>
                      <a:pPr marL="159385" marR="1574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dirty="0">
                          <a:effectLst/>
                        </a:rPr>
                        <a:t>5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53975" marR="539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d-ID" sz="1200" spc="10" dirty="0">
                        <a:effectLst/>
                      </a:endParaRPr>
                    </a:p>
                    <a:p>
                      <a:pPr marL="53975" marR="539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d-ID" sz="1200" spc="10" dirty="0">
                        <a:effectLst/>
                      </a:endParaRPr>
                    </a:p>
                    <a:p>
                      <a:pPr marL="53975" marR="539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d-ID" sz="1200" spc="10" dirty="0">
                        <a:effectLst/>
                      </a:endParaRPr>
                    </a:p>
                    <a:p>
                      <a:pPr marL="53975" marR="539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L</a:t>
                      </a:r>
                      <a:r>
                        <a:rPr lang="id-ID" sz="1200" spc="-1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lu</a:t>
                      </a:r>
                      <a:r>
                        <a:rPr lang="id-ID" sz="1200" dirty="0">
                          <a:effectLst/>
                        </a:rPr>
                        <a:t>san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53975" marR="5397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J</a:t>
                      </a:r>
                      <a:r>
                        <a:rPr lang="id-ID" sz="120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Program Diploma Satu, Diploma Dua, Diploma Tiga, Sarjana Terapan dan Sarjana </a:t>
                      </a:r>
                      <a:r>
                        <a:rPr lang="id-ID" sz="1200" dirty="0">
                          <a:effectLst/>
                        </a:rPr>
                        <a:t>dal</a:t>
                      </a:r>
                      <a:r>
                        <a:rPr lang="id-ID" sz="1200" spc="-20" dirty="0">
                          <a:effectLst/>
                        </a:rPr>
                        <a:t>a</a:t>
                      </a:r>
                      <a:r>
                        <a:rPr lang="id-ID" sz="1200" dirty="0">
                          <a:effectLst/>
                        </a:rPr>
                        <a:t>m</a:t>
                      </a:r>
                      <a:r>
                        <a:rPr lang="id-ID" sz="1200" spc="2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5 t</a:t>
                      </a:r>
                      <a:r>
                        <a:rPr lang="id-ID" sz="1200" dirty="0">
                          <a:effectLst/>
                        </a:rPr>
                        <a:t>ahun 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dirty="0">
                          <a:effectLst/>
                        </a:rPr>
                        <a:t>era</a:t>
                      </a:r>
                      <a:r>
                        <a:rPr lang="id-ID" sz="1200" spc="10" dirty="0">
                          <a:effectLst/>
                        </a:rPr>
                        <a:t>k</a:t>
                      </a:r>
                      <a:r>
                        <a:rPr lang="id-ID" sz="1200" dirty="0">
                          <a:effectLst/>
                        </a:rPr>
                        <a:t>hir</a:t>
                      </a:r>
                      <a:r>
                        <a:rPr lang="id-ID" sz="1200" spc="-5" dirty="0">
                          <a:effectLst/>
                        </a:rPr>
                        <a:t> </a:t>
                      </a:r>
                      <a:r>
                        <a:rPr lang="id-ID" sz="1200" spc="-20" dirty="0">
                          <a:effectLst/>
                        </a:rPr>
                        <a:t>(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dirty="0">
                          <a:effectLst/>
                        </a:rPr>
                        <a:t>S-4  </a:t>
                      </a:r>
                      <a:r>
                        <a:rPr lang="id-ID" sz="1200" spc="10" dirty="0" err="1">
                          <a:effectLst/>
                        </a:rPr>
                        <a:t>s.</a:t>
                      </a:r>
                      <a:r>
                        <a:rPr lang="id-ID" sz="1200" dirty="0" err="1">
                          <a:effectLst/>
                        </a:rPr>
                        <a:t>d</a:t>
                      </a:r>
                      <a:r>
                        <a:rPr lang="id-ID" sz="1200" dirty="0">
                          <a:effectLst/>
                        </a:rPr>
                        <a:t>.</a:t>
                      </a:r>
                      <a:r>
                        <a:rPr lang="id-ID" sz="1200" spc="-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dirty="0">
                          <a:effectLst/>
                        </a:rPr>
                        <a:t>S).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R</a:t>
                      </a:r>
                      <a:r>
                        <a:rPr lang="id-ID" sz="1200" dirty="0">
                          <a:effectLst/>
                        </a:rPr>
                        <a:t>a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dirty="0">
                          <a:effectLst/>
                        </a:rPr>
                        <a:t>a-ra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dirty="0">
                          <a:effectLst/>
                        </a:rPr>
                        <a:t>a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penurunan</a:t>
                      </a:r>
                      <a:r>
                        <a:rPr lang="id-ID" sz="1200" spc="5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j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Program Diploma Satu, Diploma Dua, Diploma Tiga, Sarjana Terapan dan Sarjana </a:t>
                      </a:r>
                      <a:r>
                        <a:rPr lang="id-ID" sz="1200" dirty="0">
                          <a:effectLst/>
                        </a:rPr>
                        <a:t>dari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spc="15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-4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k</a:t>
                      </a:r>
                      <a:r>
                        <a:rPr lang="id-ID" sz="1200" dirty="0">
                          <a:effectLst/>
                        </a:rPr>
                        <a:t>e</a:t>
                      </a:r>
                      <a:r>
                        <a:rPr lang="id-ID" sz="1200" spc="-10" dirty="0">
                          <a:effectLst/>
                        </a:rPr>
                        <a:t> T</a:t>
                      </a:r>
                      <a:r>
                        <a:rPr lang="id-ID" sz="1200" dirty="0">
                          <a:effectLst/>
                        </a:rPr>
                        <a:t>S </a:t>
                      </a:r>
                      <a:r>
                        <a:rPr lang="id-ID" sz="1200" spc="10" dirty="0">
                          <a:effectLst/>
                        </a:rPr>
                        <a:t>k</a:t>
                      </a:r>
                      <a:r>
                        <a:rPr lang="id-ID" sz="1200" dirty="0">
                          <a:effectLst/>
                        </a:rPr>
                        <a:t>uran</a:t>
                      </a:r>
                      <a:r>
                        <a:rPr lang="id-ID" sz="1200" spc="20" dirty="0">
                          <a:effectLst/>
                        </a:rPr>
                        <a:t>g </a:t>
                      </a:r>
                      <a:r>
                        <a:rPr lang="id-ID" sz="1200" dirty="0">
                          <a:effectLst/>
                        </a:rPr>
                        <a:t>dari</a:t>
                      </a:r>
                      <a:r>
                        <a:rPr lang="id-ID" sz="1200" spc="15" dirty="0">
                          <a:effectLst/>
                        </a:rPr>
                        <a:t> </a:t>
                      </a:r>
                      <a:r>
                        <a:rPr lang="id-ID" sz="1200" spc="-20" dirty="0">
                          <a:effectLst/>
                        </a:rPr>
                        <a:t>a</a:t>
                      </a:r>
                      <a:r>
                        <a:rPr lang="id-ID" sz="1200" spc="10" dirty="0">
                          <a:effectLst/>
                        </a:rPr>
                        <a:t>t</a:t>
                      </a:r>
                      <a:r>
                        <a:rPr lang="id-ID" sz="1200" dirty="0">
                          <a:effectLst/>
                        </a:rPr>
                        <a:t>au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spc="-20" dirty="0">
                          <a:effectLst/>
                        </a:rPr>
                        <a:t>a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a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dengan</a:t>
                      </a:r>
                      <a:r>
                        <a:rPr lang="id-ID" sz="1200" spc="-5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30%.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507624414"/>
                  </a:ext>
                </a:extLst>
              </a:tr>
              <a:tr h="1168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179705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800"/>
                        </a:spcAft>
                      </a:pPr>
                      <a:r>
                        <a:rPr lang="id-ID" sz="1200" dirty="0">
                          <a:effectLst/>
                        </a:rPr>
                        <a:t>Pp</a:t>
                      </a:r>
                      <a:r>
                        <a:rPr lang="id-ID" sz="1200" spc="3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=</a:t>
                      </a:r>
                      <a:r>
                        <a:rPr lang="id-ID" sz="1200" spc="25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-(((</a:t>
                      </a:r>
                      <a:r>
                        <a:rPr lang="id-ID" sz="1200" spc="15" dirty="0">
                          <a:effectLst/>
                        </a:rPr>
                        <a:t>N</a:t>
                      </a:r>
                      <a:r>
                        <a:rPr lang="id-ID" sz="1200" spc="-1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3</a:t>
                      </a:r>
                      <a:r>
                        <a:rPr lang="id-ID" sz="1200" spc="10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–</a:t>
                      </a:r>
                      <a:r>
                        <a:rPr lang="id-ID" sz="1200" spc="3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-15" dirty="0">
                          <a:effectLst/>
                        </a:rPr>
                        <a:t>L</a:t>
                      </a:r>
                      <a:r>
                        <a:rPr lang="id-ID" sz="1200" spc="5" dirty="0">
                          <a:effectLst/>
                        </a:rPr>
                        <a:t>4</a:t>
                      </a:r>
                      <a:r>
                        <a:rPr lang="id-ID" sz="1200" dirty="0">
                          <a:effectLst/>
                        </a:rPr>
                        <a:t>)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/</a:t>
                      </a:r>
                      <a:r>
                        <a:rPr lang="id-ID" sz="1200" spc="2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L4</a:t>
                      </a:r>
                      <a:r>
                        <a:rPr lang="id-ID" sz="1200" dirty="0">
                          <a:effectLst/>
                        </a:rPr>
                        <a:t>)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(</a:t>
                      </a:r>
                      <a:r>
                        <a:rPr lang="id-ID" sz="1200" spc="-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2</a:t>
                      </a:r>
                      <a:r>
                        <a:rPr lang="id-ID" sz="1200" spc="10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–</a:t>
                      </a:r>
                      <a:r>
                        <a:rPr lang="id-ID" sz="1200" spc="30" dirty="0">
                          <a:effectLst/>
                        </a:rPr>
                        <a:t> </a:t>
                      </a:r>
                      <a:r>
                        <a:rPr lang="id-ID" sz="1200" spc="-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L3</a:t>
                      </a:r>
                      <a:r>
                        <a:rPr lang="id-ID" sz="1200" dirty="0">
                          <a:effectLst/>
                        </a:rPr>
                        <a:t>)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/</a:t>
                      </a:r>
                      <a:r>
                        <a:rPr lang="id-ID" sz="1200" spc="20" dirty="0">
                          <a:effectLst/>
                        </a:rPr>
                        <a:t> </a:t>
                      </a:r>
                      <a:r>
                        <a:rPr lang="id-ID" sz="1200" spc="-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L3</a:t>
                      </a:r>
                      <a:r>
                        <a:rPr lang="id-ID" sz="1200" dirty="0">
                          <a:effectLst/>
                        </a:rPr>
                        <a:t>)</a:t>
                      </a:r>
                      <a:r>
                        <a:rPr lang="id-ID" sz="1200" spc="30" dirty="0">
                          <a:effectLst/>
                        </a:rPr>
                        <a:t> </a:t>
                      </a:r>
                      <a:r>
                        <a:rPr lang="id-ID" sz="1200" spc="-5" dirty="0">
                          <a:effectLst/>
                        </a:rPr>
                        <a:t>+</a:t>
                      </a:r>
                      <a:r>
                        <a:rPr lang="id-ID" sz="1200" dirty="0">
                          <a:effectLst/>
                        </a:rPr>
                        <a:t>(</a:t>
                      </a:r>
                      <a:r>
                        <a:rPr lang="id-ID" sz="1200" spc="-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1</a:t>
                      </a:r>
                      <a:r>
                        <a:rPr lang="id-ID" sz="1200" spc="10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-</a:t>
                      </a:r>
                      <a:r>
                        <a:rPr lang="id-ID" sz="1200" spc="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L2</a:t>
                      </a:r>
                      <a:r>
                        <a:rPr lang="id-ID" sz="1200" dirty="0">
                          <a:effectLst/>
                        </a:rPr>
                        <a:t>) / </a:t>
                      </a: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L2</a:t>
                      </a:r>
                      <a:r>
                        <a:rPr lang="id-ID" sz="1200" dirty="0">
                          <a:effectLst/>
                        </a:rPr>
                        <a:t>)</a:t>
                      </a:r>
                      <a:r>
                        <a:rPr lang="id-ID" sz="1200" spc="-3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+</a:t>
                      </a:r>
                      <a:r>
                        <a:rPr lang="id-ID" sz="1200" spc="5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(</a:t>
                      </a:r>
                      <a:r>
                        <a:rPr lang="id-ID" sz="1200" spc="-20" dirty="0">
                          <a:effectLst/>
                        </a:rPr>
                        <a:t>(</a:t>
                      </a:r>
                      <a:r>
                        <a:rPr lang="id-ID" sz="1200" spc="15" dirty="0">
                          <a:effectLst/>
                        </a:rPr>
                        <a:t>N</a:t>
                      </a:r>
                      <a:r>
                        <a:rPr lang="id-ID" sz="1200" dirty="0">
                          <a:effectLst/>
                        </a:rPr>
                        <a:t>L</a:t>
                      </a:r>
                      <a:r>
                        <a:rPr lang="id-ID" sz="1200" spc="8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-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-15" dirty="0">
                          <a:effectLst/>
                        </a:rPr>
                        <a:t>L</a:t>
                      </a:r>
                      <a:r>
                        <a:rPr lang="id-ID" sz="1200" spc="5" dirty="0">
                          <a:effectLst/>
                        </a:rPr>
                        <a:t>1</a:t>
                      </a:r>
                      <a:r>
                        <a:rPr lang="id-ID" sz="1200" dirty="0">
                          <a:effectLst/>
                        </a:rPr>
                        <a:t>)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/ </a:t>
                      </a: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L1</a:t>
                      </a:r>
                      <a:r>
                        <a:rPr lang="id-ID" sz="1200" dirty="0">
                          <a:effectLst/>
                        </a:rPr>
                        <a:t>))</a:t>
                      </a:r>
                      <a:r>
                        <a:rPr lang="id-ID" sz="1200" spc="-3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/ 2)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x</a:t>
                      </a:r>
                      <a:r>
                        <a:rPr lang="id-ID" sz="1200" spc="5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100% </a:t>
                      </a:r>
                      <a:endParaRPr lang="en-ID" sz="1200" dirty="0">
                        <a:effectLst/>
                      </a:endParaRPr>
                    </a:p>
                    <a:p>
                      <a:pPr marL="65405" marR="179705">
                        <a:lnSpc>
                          <a:spcPct val="100000"/>
                        </a:lnSpc>
                        <a:spcBef>
                          <a:spcPts val="145"/>
                        </a:spcBef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4 =</a:t>
                      </a:r>
                      <a:r>
                        <a:rPr lang="id-ID" sz="1200" spc="-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J</a:t>
                      </a:r>
                      <a:r>
                        <a:rPr lang="id-ID" sz="120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pada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TS</a:t>
                      </a:r>
                      <a:r>
                        <a:rPr lang="id-ID" sz="1200" dirty="0">
                          <a:effectLst/>
                        </a:rPr>
                        <a:t>-4</a:t>
                      </a:r>
                      <a:endParaRPr lang="en-ID" sz="1200" dirty="0">
                        <a:effectLst/>
                      </a:endParaRPr>
                    </a:p>
                    <a:p>
                      <a:pPr marL="65405" marR="179705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3 =</a:t>
                      </a:r>
                      <a:r>
                        <a:rPr lang="id-ID" sz="1200" spc="-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J</a:t>
                      </a:r>
                      <a:r>
                        <a:rPr lang="id-ID" sz="120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pada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TS</a:t>
                      </a:r>
                      <a:r>
                        <a:rPr lang="id-ID" sz="1200" dirty="0">
                          <a:effectLst/>
                        </a:rPr>
                        <a:t>-3</a:t>
                      </a:r>
                      <a:endParaRPr lang="en-ID" sz="1200" dirty="0">
                        <a:effectLst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2 =</a:t>
                      </a:r>
                      <a:r>
                        <a:rPr lang="id-ID" sz="1200" spc="-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J</a:t>
                      </a:r>
                      <a:r>
                        <a:rPr lang="id-ID" sz="120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pada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TS</a:t>
                      </a:r>
                      <a:r>
                        <a:rPr lang="id-ID" sz="1200" dirty="0">
                          <a:effectLst/>
                        </a:rPr>
                        <a:t>-</a:t>
                      </a:r>
                      <a:r>
                        <a:rPr lang="id-ID" sz="1200" spc="-20" dirty="0">
                          <a:effectLst/>
                        </a:rPr>
                        <a:t>2.</a:t>
                      </a:r>
                      <a:endParaRPr lang="en-ID" sz="1200" dirty="0">
                        <a:effectLst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1 =</a:t>
                      </a:r>
                      <a:r>
                        <a:rPr lang="id-ID" sz="1200" spc="-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J</a:t>
                      </a:r>
                      <a:r>
                        <a:rPr lang="id-ID" sz="120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pada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TS</a:t>
                      </a:r>
                      <a:r>
                        <a:rPr lang="id-ID" sz="1200" dirty="0">
                          <a:effectLst/>
                        </a:rPr>
                        <a:t>-</a:t>
                      </a:r>
                      <a:r>
                        <a:rPr lang="id-ID" sz="1200" spc="-20" dirty="0">
                          <a:effectLst/>
                        </a:rPr>
                        <a:t>1</a:t>
                      </a:r>
                      <a:endParaRPr lang="en-ID" sz="1200" dirty="0">
                        <a:effectLst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id-ID" sz="1200" spc="10" dirty="0">
                          <a:effectLst/>
                        </a:rPr>
                        <a:t>N</a:t>
                      </a:r>
                      <a:r>
                        <a:rPr lang="id-ID" sz="1200" spc="5" dirty="0">
                          <a:effectLst/>
                        </a:rPr>
                        <a:t>L</a:t>
                      </a:r>
                      <a:r>
                        <a:rPr lang="id-ID" sz="1200" dirty="0">
                          <a:effectLst/>
                        </a:rPr>
                        <a:t> =</a:t>
                      </a:r>
                      <a:r>
                        <a:rPr lang="id-ID" sz="1200" spc="-15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J</a:t>
                      </a:r>
                      <a:r>
                        <a:rPr lang="id-ID" sz="120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m</a:t>
                      </a:r>
                      <a:r>
                        <a:rPr lang="id-ID" sz="1200" dirty="0">
                          <a:effectLst/>
                        </a:rPr>
                        <a:t>lah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lul</a:t>
                      </a:r>
                      <a:r>
                        <a:rPr lang="id-ID" sz="1200" spc="-20" dirty="0">
                          <a:effectLst/>
                        </a:rPr>
                        <a:t>u</a:t>
                      </a:r>
                      <a:r>
                        <a:rPr lang="id-ID" sz="1200" spc="10" dirty="0">
                          <a:effectLst/>
                        </a:rPr>
                        <a:t>s</a:t>
                      </a:r>
                      <a:r>
                        <a:rPr lang="id-ID" sz="1200" dirty="0">
                          <a:effectLst/>
                        </a:rPr>
                        <a:t>an</a:t>
                      </a:r>
                      <a:r>
                        <a:rPr lang="id-ID" sz="1200" spc="10" dirty="0">
                          <a:effectLst/>
                        </a:rPr>
                        <a:t> </a:t>
                      </a:r>
                      <a:r>
                        <a:rPr lang="id-ID" sz="1200" dirty="0">
                          <a:effectLst/>
                        </a:rPr>
                        <a:t>pada</a:t>
                      </a:r>
                      <a:r>
                        <a:rPr lang="id-ID" sz="1200" spc="-10" dirty="0">
                          <a:effectLst/>
                        </a:rPr>
                        <a:t> </a:t>
                      </a:r>
                      <a:r>
                        <a:rPr lang="id-ID" sz="1200" spc="10" dirty="0">
                          <a:effectLst/>
                        </a:rPr>
                        <a:t>TS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04748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48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34A8FD-B2BF-1203-A148-84634FD85F04}"/>
              </a:ext>
            </a:extLst>
          </p:cNvPr>
          <p:cNvSpPr txBox="1"/>
          <p:nvPr/>
        </p:nvSpPr>
        <p:spPr>
          <a:xfrm>
            <a:off x="2882736" y="258864"/>
            <a:ext cx="67481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dirty="0"/>
              <a:t>PERATURAN BADAN AKREDITASI NASIONAL PERGURUAN TINGGI NOMOR 27 TAHUN 2024 TENTANG INSTRUMEN AKREDITASI ULANG PERGURUAN TINGGI UNTUK PEROLEHAN STATUS TERAKREDITASI DENGAN MEKANISME ASESMEN OLEH ASESOR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7D2BDE9-1F25-B783-92D2-1491DF9FB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020" y="1538887"/>
            <a:ext cx="10482553" cy="2735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D2DE7EA-56C6-07EB-3CE0-FF91CD8AD8CC}"/>
              </a:ext>
            </a:extLst>
          </p:cNvPr>
          <p:cNvSpPr txBox="1"/>
          <p:nvPr/>
        </p:nvSpPr>
        <p:spPr>
          <a:xfrm>
            <a:off x="855023" y="4472532"/>
            <a:ext cx="103875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(3) IAPT 4.0 </a:t>
            </a:r>
            <a:r>
              <a:rPr lang="en-ID" dirty="0" err="1"/>
              <a:t>digunakan</a:t>
            </a:r>
            <a:r>
              <a:rPr lang="en-ID" dirty="0"/>
              <a:t> oleh BAN-PT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Tinggi: </a:t>
            </a:r>
          </a:p>
          <a:p>
            <a:pPr marL="800100" lvl="1" indent="-342900">
              <a:buAutoNum type="alphaLcPeriod"/>
            </a:pPr>
            <a:r>
              <a:rPr lang="en-ID" dirty="0"/>
              <a:t>yang </a:t>
            </a:r>
            <a:r>
              <a:rPr lang="en-ID" dirty="0" err="1"/>
              <a:t>mempunyai</a:t>
            </a:r>
            <a:r>
              <a:rPr lang="en-ID" dirty="0"/>
              <a:t> Status </a:t>
            </a:r>
            <a:r>
              <a:rPr lang="en-ID" dirty="0" err="1"/>
              <a:t>Terakreditasi</a:t>
            </a:r>
            <a:r>
              <a:rPr lang="en-ID" dirty="0"/>
              <a:t> </a:t>
            </a:r>
            <a:r>
              <a:rPr lang="en-ID" dirty="0" err="1"/>
              <a:t>Sementara</a:t>
            </a:r>
            <a:r>
              <a:rPr lang="en-ID" dirty="0"/>
              <a:t>; </a:t>
            </a:r>
          </a:p>
          <a:p>
            <a:pPr marL="800100" lvl="1" indent="-342900">
              <a:buAutoNum type="alphaLcPeriod"/>
            </a:pPr>
            <a:r>
              <a:rPr lang="en-ID" dirty="0"/>
              <a:t>yang </a:t>
            </a:r>
            <a:r>
              <a:rPr lang="en-ID" dirty="0" err="1"/>
              <a:t>diduga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</a:t>
            </a:r>
            <a:r>
              <a:rPr lang="en-ID" dirty="0" err="1"/>
              <a:t>mutu</a:t>
            </a:r>
            <a:r>
              <a:rPr lang="en-ID" dirty="0"/>
              <a:t>; </a:t>
            </a:r>
            <a:r>
              <a:rPr lang="en-ID" dirty="0" err="1"/>
              <a:t>atau</a:t>
            </a:r>
            <a:r>
              <a:rPr lang="en-ID" dirty="0"/>
              <a:t> </a:t>
            </a:r>
          </a:p>
          <a:p>
            <a:pPr marL="800100" lvl="1" indent="-342900">
              <a:buAutoNum type="alphaLcPeriod"/>
            </a:pPr>
            <a:r>
              <a:rPr lang="en-ID" dirty="0"/>
              <a:t>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lain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</a:t>
            </a:r>
            <a:r>
              <a:rPr lang="en-ID" dirty="0" err="1"/>
              <a:t>perundangundangan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xmlns="" id="{37E06DDF-C574-A58E-3806-E317DEFB8DF9}"/>
              </a:ext>
            </a:extLst>
          </p:cNvPr>
          <p:cNvSpPr txBox="1"/>
          <p:nvPr/>
        </p:nvSpPr>
        <p:spPr>
          <a:xfrm>
            <a:off x="1781504" y="1469898"/>
            <a:ext cx="8526278" cy="3942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+mj-lt"/>
              <a:buAutoNum type="alphaLcPeriod"/>
            </a:pPr>
            <a:r>
              <a:rPr lang="en-US" sz="1800" spc="-10" dirty="0" err="1">
                <a:latin typeface="Arial" panose="020B0604020202020204" pitchFamily="34" charset="0"/>
                <a:cs typeface="Arial" panose="020B0604020202020204" pitchFamily="34" charset="0"/>
              </a:rPr>
              <a:t>Undang</a:t>
            </a:r>
            <a:r>
              <a:rPr lang="en-US" sz="1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-10" dirty="0" err="1">
                <a:latin typeface="Arial" panose="020B0604020202020204" pitchFamily="34" charset="0"/>
                <a:cs typeface="Arial" panose="020B0604020202020204" pitchFamily="34" charset="0"/>
              </a:rPr>
              <a:t>Undang</a:t>
            </a:r>
            <a:r>
              <a:rPr lang="en-US" sz="1800" spc="-10" dirty="0">
                <a:latin typeface="Arial" panose="020B0604020202020204" pitchFamily="34" charset="0"/>
                <a:cs typeface="Arial" panose="020B0604020202020204" pitchFamily="34" charset="0"/>
              </a:rPr>
              <a:t> no 12 </a:t>
            </a:r>
            <a:r>
              <a:rPr lang="en-US" sz="1800" spc="-1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1800" spc="-10" dirty="0">
                <a:latin typeface="Arial" panose="020B0604020202020204" pitchFamily="34" charset="0"/>
                <a:cs typeface="Arial" panose="020B0604020202020204" pitchFamily="34" charset="0"/>
              </a:rPr>
              <a:t> 2012 </a:t>
            </a:r>
            <a:r>
              <a:rPr lang="en-US" sz="1800" spc="-1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1800" spc="-10" dirty="0">
                <a:latin typeface="Arial" panose="020B0604020202020204" pitchFamily="34" charset="0"/>
                <a:cs typeface="Arial" panose="020B0604020202020204" pitchFamily="34" charset="0"/>
              </a:rPr>
              <a:t> Pendidikan Tinggi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+mj-lt"/>
              <a:buAutoNum type="alphaLcPeriod"/>
            </a:pPr>
            <a:r>
              <a:rPr sz="1800" spc="-10" dirty="0" err="1">
                <a:latin typeface="Arial" panose="020B0604020202020204" pitchFamily="34" charset="0"/>
                <a:cs typeface="Arial" panose="020B0604020202020204" pitchFamily="34" charset="0"/>
              </a:rPr>
              <a:t>Permendikbudristek</a:t>
            </a: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No.</a:t>
            </a:r>
            <a:r>
              <a:rPr sz="1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53 </a:t>
            </a:r>
            <a:r>
              <a:rPr sz="1800" spc="-25" dirty="0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sz="1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sz="1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5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5" dirty="0" err="1">
                <a:latin typeface="Arial" panose="020B0604020202020204" pitchFamily="34" charset="0"/>
                <a:cs typeface="Arial" panose="020B0604020202020204" pitchFamily="34" charset="0"/>
              </a:rPr>
              <a:t>Penjaminan</a:t>
            </a: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5" dirty="0" err="1">
                <a:latin typeface="Arial" panose="020B0604020202020204" pitchFamily="34" charset="0"/>
                <a:cs typeface="Arial" panose="020B0604020202020204" pitchFamily="34" charset="0"/>
              </a:rPr>
              <a:t>Mutu</a:t>
            </a: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5" dirty="0" err="1">
                <a:latin typeface="Arial" panose="020B0604020202020204" pitchFamily="34" charset="0"/>
                <a:cs typeface="Arial" panose="020B0604020202020204" pitchFamily="34" charset="0"/>
              </a:rPr>
              <a:t>Perguruan</a:t>
            </a: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 Tinggi </a:t>
            </a:r>
            <a:r>
              <a:rPr sz="1800" spc="-5" dirty="0" err="1">
                <a:latin typeface="Arial" panose="020B0604020202020204" pitchFamily="34" charset="0"/>
                <a:cs typeface="Arial" panose="020B0604020202020204" pitchFamily="34" charset="0"/>
              </a:rPr>
              <a:t>Pasal</a:t>
            </a:r>
            <a:r>
              <a:rPr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spc="-5" dirty="0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  <a:endParaRPr lang="en-US" sz="18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+mj-lt"/>
              <a:buAutoNum type="alphaLcPeriod"/>
            </a:pP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Badan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Akreditasi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Nasional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Perguruan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Tinggi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Nomor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Akreditasiperaturan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Badan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Akreditasi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Nasional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Perguruan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Tinggi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Nomor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Pemantauan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Mutu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Perguruan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Tinggi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Perpanjangan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Status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Terakreditasi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Mekanisme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Automasi</a:t>
            </a:r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 algn="just">
              <a:spcBef>
                <a:spcPts val="100"/>
              </a:spcBef>
              <a:buFont typeface="+mj-lt"/>
              <a:buAutoNum type="alphaLcPeriod"/>
            </a:pP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Peraturan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Badan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Akreditasi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Nasional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Perguruan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Tinggi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Nomor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Pemberlakuan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Pemantauan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Evaluasi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Mutu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Perguruan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Tinggi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Perpanjangan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Status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Terakreditasi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Mekanisme</a:t>
            </a:r>
            <a:r>
              <a:rPr lang="en-ID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Arial" panose="020B0604020202020204" pitchFamily="34" charset="0"/>
                <a:cs typeface="Arial" panose="020B0604020202020204" pitchFamily="34" charset="0"/>
              </a:rPr>
              <a:t>Automasi</a:t>
            </a:r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 algn="just">
              <a:spcBef>
                <a:spcPts val="100"/>
              </a:spcBef>
              <a:buFont typeface="+mj-lt"/>
              <a:buAutoNum type="alphaLcPeriod"/>
            </a:pPr>
            <a:r>
              <a:rPr lang="en-ID" dirty="0" err="1"/>
              <a:t>Peraturan</a:t>
            </a:r>
            <a:r>
              <a:rPr lang="en-ID" dirty="0"/>
              <a:t> Badan </a:t>
            </a:r>
            <a:r>
              <a:rPr lang="en-ID" dirty="0" err="1"/>
              <a:t>Akreditasi</a:t>
            </a:r>
            <a:r>
              <a:rPr lang="en-ID" dirty="0"/>
              <a:t> Nasional </a:t>
            </a:r>
            <a:r>
              <a:rPr lang="en-ID" dirty="0" err="1"/>
              <a:t>Perguruan</a:t>
            </a:r>
            <a:r>
              <a:rPr lang="en-ID" dirty="0"/>
              <a:t> Tinggi </a:t>
            </a:r>
            <a:r>
              <a:rPr lang="en-ID" dirty="0" err="1"/>
              <a:t>Nomor</a:t>
            </a:r>
            <a:r>
              <a:rPr lang="en-ID" dirty="0"/>
              <a:t> 27 </a:t>
            </a:r>
            <a:r>
              <a:rPr lang="en-ID" dirty="0" err="1"/>
              <a:t>Tahun</a:t>
            </a:r>
            <a:r>
              <a:rPr lang="en-ID" dirty="0"/>
              <a:t> 2024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Ulang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Perolehan</a:t>
            </a:r>
            <a:r>
              <a:rPr lang="en-ID" dirty="0"/>
              <a:t> Status </a:t>
            </a:r>
            <a:r>
              <a:rPr lang="en-ID" dirty="0" err="1"/>
              <a:t>Terakreditasi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Mekanisme</a:t>
            </a:r>
            <a:r>
              <a:rPr lang="en-ID" dirty="0"/>
              <a:t> </a:t>
            </a:r>
            <a:r>
              <a:rPr lang="en-ID" dirty="0" err="1"/>
              <a:t>Asesmen</a:t>
            </a:r>
            <a:r>
              <a:rPr lang="en-ID" dirty="0"/>
              <a:t> Oleh </a:t>
            </a:r>
            <a:r>
              <a:rPr lang="en-ID" dirty="0" err="1"/>
              <a:t>Asesor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xmlns="" id="{78448429-BFC7-A554-985C-E8E122846A9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42676" y="228600"/>
            <a:ext cx="1007364" cy="80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10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6561" y="472547"/>
            <a:ext cx="8712085" cy="59652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9345" y="289052"/>
            <a:ext cx="87147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40755" algn="l"/>
              </a:tabLst>
            </a:pPr>
            <a:r>
              <a:rPr sz="4600" spc="-30" dirty="0">
                <a:latin typeface="Cambria"/>
                <a:cs typeface="Cambria"/>
              </a:rPr>
              <a:t>Kewajiban</a:t>
            </a:r>
            <a:r>
              <a:rPr sz="4600" spc="40" dirty="0">
                <a:latin typeface="Cambria"/>
                <a:cs typeface="Cambria"/>
              </a:rPr>
              <a:t> </a:t>
            </a:r>
            <a:r>
              <a:rPr sz="4600" spc="-10" dirty="0">
                <a:latin typeface="Cambria"/>
                <a:cs typeface="Cambria"/>
              </a:rPr>
              <a:t>Akreditasi	</a:t>
            </a:r>
            <a:r>
              <a:rPr sz="4600" spc="-5" dirty="0">
                <a:latin typeface="Cambria"/>
                <a:cs typeface="Cambria"/>
              </a:rPr>
              <a:t>PT</a:t>
            </a:r>
            <a:r>
              <a:rPr sz="4600" spc="-40" dirty="0">
                <a:latin typeface="Cambria"/>
                <a:cs typeface="Cambria"/>
              </a:rPr>
              <a:t> </a:t>
            </a:r>
            <a:r>
              <a:rPr sz="4600" spc="-5" dirty="0">
                <a:latin typeface="Cambria"/>
                <a:cs typeface="Cambria"/>
              </a:rPr>
              <a:t>dan</a:t>
            </a:r>
            <a:r>
              <a:rPr sz="4600" spc="-45" dirty="0">
                <a:latin typeface="Cambria"/>
                <a:cs typeface="Cambria"/>
              </a:rPr>
              <a:t> </a:t>
            </a:r>
            <a:r>
              <a:rPr sz="4600" spc="-5" dirty="0">
                <a:latin typeface="Cambria"/>
                <a:cs typeface="Cambria"/>
              </a:rPr>
              <a:t>PS</a:t>
            </a:r>
            <a:endParaRPr sz="46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42676" y="228600"/>
            <a:ext cx="1007364" cy="8061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810" y="1362294"/>
            <a:ext cx="5697531" cy="6383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3799195"/>
            <a:ext cx="5671566" cy="65657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64947" y="1355216"/>
            <a:ext cx="5606415" cy="5033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UU</a:t>
            </a:r>
            <a:r>
              <a:rPr sz="20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No.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 12</a:t>
            </a:r>
            <a:r>
              <a:rPr sz="20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Tahun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2012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Pasal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28</a:t>
            </a:r>
            <a:endParaRPr sz="2000">
              <a:latin typeface="Cambria"/>
              <a:cs typeface="Cambria"/>
            </a:endParaRPr>
          </a:p>
          <a:p>
            <a:pPr marL="659130" marR="5080" indent="-625475" algn="just">
              <a:lnSpc>
                <a:spcPct val="100000"/>
              </a:lnSpc>
              <a:spcBef>
                <a:spcPts val="1600"/>
              </a:spcBef>
              <a:buAutoNum type="arabicParenBoth" startAt="3"/>
              <a:tabLst>
                <a:tab pos="659765" algn="l"/>
              </a:tabLst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Gelar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akademik dan gelar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vokasi 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dinyatakan </a:t>
            </a:r>
            <a:r>
              <a:rPr sz="2200" spc="-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tidak sah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dan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dicabut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oleh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Menteri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apabila </a:t>
            </a:r>
            <a:r>
              <a:rPr sz="2200" spc="-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dikeluarkan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oleh:</a:t>
            </a:r>
            <a:endParaRPr sz="2200">
              <a:latin typeface="Calibri"/>
              <a:cs typeface="Calibri"/>
            </a:endParaRPr>
          </a:p>
          <a:p>
            <a:pPr marL="1018540" marR="548640" indent="-360045" algn="just">
              <a:lnSpc>
                <a:spcPct val="100000"/>
              </a:lnSpc>
              <a:spcBef>
                <a:spcPts val="605"/>
              </a:spcBef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a.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Perguruan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Tinggi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dan/atau Program </a:t>
            </a:r>
            <a:r>
              <a:rPr sz="2200" spc="-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Studi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yang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tidak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terakreditasi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;</a:t>
            </a:r>
            <a:endParaRPr sz="2200">
              <a:latin typeface="Calibri"/>
              <a:cs typeface="Calibri"/>
            </a:endParaRPr>
          </a:p>
          <a:p>
            <a:pPr marL="18415">
              <a:lnSpc>
                <a:spcPct val="100000"/>
              </a:lnSpc>
              <a:spcBef>
                <a:spcPts val="1460"/>
              </a:spcBef>
            </a:pP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UU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No.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 12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Tahun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2012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Pasal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33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Cambria"/>
              <a:cs typeface="Cambria"/>
            </a:endParaRPr>
          </a:p>
          <a:p>
            <a:pPr marL="730250" marR="445770" indent="-718185">
              <a:lnSpc>
                <a:spcPts val="2380"/>
              </a:lnSpc>
              <a:buAutoNum type="arabicParenBoth" startAt="6"/>
              <a:tabLst>
                <a:tab pos="730250" algn="l"/>
                <a:tab pos="730885" algn="l"/>
              </a:tabLst>
            </a:pP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Program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Studi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wajib</a:t>
            </a:r>
            <a:r>
              <a:rPr sz="22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diakreditasi</a:t>
            </a:r>
            <a:r>
              <a:rPr sz="22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ulang </a:t>
            </a:r>
            <a:r>
              <a:rPr sz="2200" b="1" spc="-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pada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saat</a:t>
            </a:r>
            <a:r>
              <a:rPr sz="2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jangka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waktu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akreditasinya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35" dirty="0">
                <a:solidFill>
                  <a:srgbClr val="001F5F"/>
                </a:solidFill>
                <a:latin typeface="Calibri"/>
                <a:cs typeface="Calibri"/>
              </a:rPr>
              <a:t>berakhir.</a:t>
            </a:r>
            <a:endParaRPr sz="2200">
              <a:latin typeface="Calibri"/>
              <a:cs typeface="Calibri"/>
            </a:endParaRPr>
          </a:p>
          <a:p>
            <a:pPr marL="730250" indent="-718185">
              <a:lnSpc>
                <a:spcPts val="2510"/>
              </a:lnSpc>
              <a:spcBef>
                <a:spcPts val="890"/>
              </a:spcBef>
              <a:buAutoNum type="arabicParenBoth" startAt="6"/>
              <a:tabLst>
                <a:tab pos="730250" algn="l"/>
                <a:tab pos="730885" algn="l"/>
              </a:tabLst>
            </a:pP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Program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Studi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yang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 tidak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diakreditasi</a:t>
            </a:r>
            <a:endParaRPr sz="2200">
              <a:latin typeface="Calibri"/>
              <a:cs typeface="Calibri"/>
            </a:endParaRPr>
          </a:p>
          <a:p>
            <a:pPr marL="730250">
              <a:lnSpc>
                <a:spcPts val="2375"/>
              </a:lnSpc>
            </a:pP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ulang sebagaimana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dimaksud</a:t>
            </a:r>
            <a:r>
              <a:rPr sz="2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pada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001F5F"/>
                </a:solidFill>
                <a:latin typeface="Calibri"/>
                <a:cs typeface="Calibri"/>
              </a:rPr>
              <a:t>ayat</a:t>
            </a:r>
            <a:endParaRPr sz="2200">
              <a:latin typeface="Calibri"/>
              <a:cs typeface="Calibri"/>
            </a:endParaRPr>
          </a:p>
          <a:p>
            <a:pPr marL="730250">
              <a:lnSpc>
                <a:spcPts val="2510"/>
              </a:lnSpc>
            </a:pP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(6)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dapat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dicabut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izinnya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oleh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 Menteri.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140160" y="1328508"/>
            <a:ext cx="6049645" cy="3074670"/>
            <a:chOff x="6140160" y="1328508"/>
            <a:chExt cx="6049645" cy="3074670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6208" y="1328508"/>
              <a:ext cx="6043505" cy="65757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140160" y="3745572"/>
              <a:ext cx="6046505" cy="65757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6491096" y="1153196"/>
            <a:ext cx="5434965" cy="4982845"/>
          </a:xfrm>
          <a:prstGeom prst="rect">
            <a:avLst/>
          </a:prstGeom>
        </p:spPr>
        <p:txBody>
          <a:bodyPr vert="horz" wrap="square" lIns="0" tIns="191135" rIns="0" bIns="0" rtlCol="0">
            <a:spAutoFit/>
          </a:bodyPr>
          <a:lstStyle/>
          <a:p>
            <a:pPr marL="60325">
              <a:lnSpc>
                <a:spcPct val="100000"/>
              </a:lnSpc>
              <a:spcBef>
                <a:spcPts val="1505"/>
              </a:spcBef>
            </a:pP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Permendikbudristek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53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2023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Pasal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88</a:t>
            </a:r>
            <a:endParaRPr sz="2000">
              <a:latin typeface="Cambria"/>
              <a:cs typeface="Cambria"/>
            </a:endParaRPr>
          </a:p>
          <a:p>
            <a:pPr marL="12700" marR="13970">
              <a:lnSpc>
                <a:spcPct val="100000"/>
              </a:lnSpc>
              <a:spcBef>
                <a:spcPts val="1535"/>
              </a:spcBef>
            </a:pP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Program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studi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wajib</a:t>
            </a:r>
            <a:r>
              <a:rPr sz="2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memiliki</a:t>
            </a:r>
            <a:r>
              <a:rPr sz="22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status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terakreditasi</a:t>
            </a:r>
            <a:r>
              <a:rPr sz="22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sementara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2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terakreditasi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001F5F"/>
                </a:solidFill>
                <a:latin typeface="Calibri"/>
                <a:cs typeface="Calibri"/>
              </a:rPr>
              <a:t>terakreditasi</a:t>
            </a:r>
            <a:r>
              <a:rPr sz="22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libri"/>
                <a:cs typeface="Calibri"/>
              </a:rPr>
              <a:t>unggul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atau</a:t>
            </a:r>
            <a:r>
              <a:rPr sz="2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001F5F"/>
                </a:solidFill>
                <a:latin typeface="Calibri"/>
                <a:cs typeface="Calibri"/>
              </a:rPr>
              <a:t>terakreditasi</a:t>
            </a:r>
            <a:r>
              <a:rPr sz="22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libri"/>
                <a:cs typeface="Calibri"/>
              </a:rPr>
              <a:t>secara </a:t>
            </a:r>
            <a:r>
              <a:rPr sz="2200" b="1" spc="-10" dirty="0">
                <a:solidFill>
                  <a:srgbClr val="001F5F"/>
                </a:solidFill>
                <a:latin typeface="Calibri"/>
                <a:cs typeface="Calibri"/>
              </a:rPr>
              <a:t> internasional</a:t>
            </a:r>
            <a:r>
              <a:rPr sz="22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untuk</a:t>
            </a:r>
            <a:r>
              <a:rPr sz="2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meluluskan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mahasiswa</a:t>
            </a:r>
            <a:r>
              <a:rPr sz="2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dan </a:t>
            </a:r>
            <a:r>
              <a:rPr sz="2200" spc="-48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menerbitkan</a:t>
            </a:r>
            <a:r>
              <a:rPr sz="2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1F5F"/>
                </a:solidFill>
                <a:latin typeface="Calibri"/>
                <a:cs typeface="Calibri"/>
              </a:rPr>
              <a:t>ijazah.</a:t>
            </a:r>
            <a:endParaRPr sz="2200">
              <a:latin typeface="Calibri"/>
              <a:cs typeface="Calibri"/>
            </a:endParaRPr>
          </a:p>
          <a:p>
            <a:pPr marL="53975">
              <a:lnSpc>
                <a:spcPct val="100000"/>
              </a:lnSpc>
              <a:spcBef>
                <a:spcPts val="1895"/>
              </a:spcBef>
            </a:pP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Permendikbudristek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53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2023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Pasal</a:t>
            </a:r>
            <a:r>
              <a:rPr sz="20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102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(1c)</a:t>
            </a:r>
            <a:endParaRPr sz="2000">
              <a:latin typeface="Cambria"/>
              <a:cs typeface="Cambria"/>
            </a:endParaRPr>
          </a:p>
          <a:p>
            <a:pPr marL="74930" marR="5080">
              <a:lnSpc>
                <a:spcPct val="100000"/>
              </a:lnSpc>
              <a:spcBef>
                <a:spcPts val="1789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perguruan 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tinggi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dan/atau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program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studi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yang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tidak </a:t>
            </a:r>
            <a:r>
              <a:rPr sz="2000" b="1" spc="-4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terakreditasi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dan/atau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belum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mengajukan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permohonan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Akreditas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i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wajib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mengajukan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permohonan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Akreditasi 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kepada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BAN-PT 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dan/atau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LAM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paling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lama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(satu)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tahun sejak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Peraturan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Menteri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 ini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diundangkan.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4381" y="6477914"/>
            <a:ext cx="774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112636" y="1359280"/>
            <a:ext cx="3955415" cy="5171440"/>
            <a:chOff x="6112636" y="1359280"/>
            <a:chExt cx="3955415" cy="5171440"/>
          </a:xfrm>
        </p:grpSpPr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15811" y="1362455"/>
              <a:ext cx="178308" cy="516483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115811" y="1362455"/>
              <a:ext cx="178435" cy="5165090"/>
            </a:xfrm>
            <a:custGeom>
              <a:avLst/>
              <a:gdLst/>
              <a:ahLst/>
              <a:cxnLst/>
              <a:rect l="l" t="t" r="r" b="b"/>
              <a:pathLst>
                <a:path w="178435" h="5165090">
                  <a:moveTo>
                    <a:pt x="0" y="5164836"/>
                  </a:moveTo>
                  <a:lnTo>
                    <a:pt x="178308" y="5164836"/>
                  </a:lnTo>
                  <a:lnTo>
                    <a:pt x="178308" y="0"/>
                  </a:lnTo>
                  <a:lnTo>
                    <a:pt x="0" y="0"/>
                  </a:lnTo>
                  <a:lnTo>
                    <a:pt x="0" y="5164836"/>
                  </a:lnTo>
                  <a:close/>
                </a:path>
              </a:pathLst>
            </a:custGeom>
            <a:ln w="6349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230867" y="5995796"/>
              <a:ext cx="837565" cy="304800"/>
            </a:xfrm>
            <a:custGeom>
              <a:avLst/>
              <a:gdLst/>
              <a:ahLst/>
              <a:cxnLst/>
              <a:rect l="l" t="t" r="r" b="b"/>
              <a:pathLst>
                <a:path w="837565" h="304800">
                  <a:moveTo>
                    <a:pt x="722756" y="132854"/>
                  </a:moveTo>
                  <a:lnTo>
                    <a:pt x="665606" y="132854"/>
                  </a:lnTo>
                  <a:lnTo>
                    <a:pt x="751331" y="304304"/>
                  </a:lnTo>
                  <a:lnTo>
                    <a:pt x="822769" y="161429"/>
                  </a:lnTo>
                  <a:lnTo>
                    <a:pt x="722756" y="161429"/>
                  </a:lnTo>
                  <a:lnTo>
                    <a:pt x="722756" y="132854"/>
                  </a:lnTo>
                  <a:close/>
                </a:path>
                <a:path w="837565" h="304800">
                  <a:moveTo>
                    <a:pt x="722756" y="28574"/>
                  </a:moveTo>
                  <a:lnTo>
                    <a:pt x="722756" y="161429"/>
                  </a:lnTo>
                  <a:lnTo>
                    <a:pt x="779906" y="161429"/>
                  </a:lnTo>
                  <a:lnTo>
                    <a:pt x="779906" y="57149"/>
                  </a:lnTo>
                  <a:lnTo>
                    <a:pt x="751331" y="57149"/>
                  </a:lnTo>
                  <a:lnTo>
                    <a:pt x="722756" y="28574"/>
                  </a:lnTo>
                  <a:close/>
                </a:path>
                <a:path w="837565" h="304800">
                  <a:moveTo>
                    <a:pt x="837056" y="132854"/>
                  </a:moveTo>
                  <a:lnTo>
                    <a:pt x="779906" y="132854"/>
                  </a:lnTo>
                  <a:lnTo>
                    <a:pt x="779906" y="161429"/>
                  </a:lnTo>
                  <a:lnTo>
                    <a:pt x="822769" y="161429"/>
                  </a:lnTo>
                  <a:lnTo>
                    <a:pt x="837056" y="132854"/>
                  </a:lnTo>
                  <a:close/>
                </a:path>
                <a:path w="837565" h="304800">
                  <a:moveTo>
                    <a:pt x="779906" y="0"/>
                  </a:moveTo>
                  <a:lnTo>
                    <a:pt x="0" y="0"/>
                  </a:lnTo>
                  <a:lnTo>
                    <a:pt x="0" y="57149"/>
                  </a:lnTo>
                  <a:lnTo>
                    <a:pt x="722756" y="57149"/>
                  </a:lnTo>
                  <a:lnTo>
                    <a:pt x="722756" y="28574"/>
                  </a:lnTo>
                  <a:lnTo>
                    <a:pt x="779906" y="28574"/>
                  </a:lnTo>
                  <a:lnTo>
                    <a:pt x="779906" y="0"/>
                  </a:lnTo>
                  <a:close/>
                </a:path>
                <a:path w="837565" h="304800">
                  <a:moveTo>
                    <a:pt x="779906" y="28574"/>
                  </a:moveTo>
                  <a:lnTo>
                    <a:pt x="722756" y="28574"/>
                  </a:lnTo>
                  <a:lnTo>
                    <a:pt x="751331" y="57149"/>
                  </a:lnTo>
                  <a:lnTo>
                    <a:pt x="779906" y="57149"/>
                  </a:lnTo>
                  <a:lnTo>
                    <a:pt x="779906" y="28574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546342" y="6343650"/>
            <a:ext cx="5375275" cy="368935"/>
          </a:xfrm>
          <a:prstGeom prst="rect">
            <a:avLst/>
          </a:prstGeom>
          <a:solidFill>
            <a:srgbClr val="FFF1CC"/>
          </a:solidFill>
          <a:ln w="19050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Ketentuan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rinci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diatur pada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PerBANPT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11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Tahun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2023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2932A4E-2E42-E5A3-3F25-14B31BCD3E6A}"/>
              </a:ext>
            </a:extLst>
          </p:cNvPr>
          <p:cNvSpPr txBox="1"/>
          <p:nvPr/>
        </p:nvSpPr>
        <p:spPr>
          <a:xfrm>
            <a:off x="1752600" y="914400"/>
            <a:ext cx="94488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2000" dirty="0" err="1"/>
              <a:t>Pasal</a:t>
            </a:r>
            <a:r>
              <a:rPr lang="en-ID" sz="2000" dirty="0"/>
              <a:t> 81 </a:t>
            </a:r>
          </a:p>
          <a:p>
            <a:pPr algn="ctr"/>
            <a:endParaRPr lang="en-ID" sz="2000" dirty="0"/>
          </a:p>
          <a:p>
            <a:pPr marL="342900" indent="-342900" algn="just">
              <a:buAutoNum type="arabicParenBoth"/>
            </a:pPr>
            <a:r>
              <a:rPr lang="en-ID" sz="2000" dirty="0"/>
              <a:t>Status </a:t>
            </a:r>
            <a:r>
              <a:rPr lang="en-ID" sz="2000" dirty="0" err="1"/>
              <a:t>terakreditasi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BAN-PT dan LAM </a:t>
            </a:r>
            <a:r>
              <a:rPr lang="en-ID" sz="2000" dirty="0" err="1"/>
              <a:t>diperpanjang</a:t>
            </a:r>
            <a:r>
              <a:rPr lang="en-ID" sz="2000" dirty="0"/>
              <a:t> </a:t>
            </a:r>
            <a:r>
              <a:rPr lang="en-ID" sz="2000" dirty="0" err="1"/>
              <a:t>melalui</a:t>
            </a:r>
            <a:r>
              <a:rPr lang="en-ID" sz="2000" dirty="0"/>
              <a:t> </a:t>
            </a:r>
            <a:r>
              <a:rPr lang="en-ID" sz="2000" dirty="0" err="1"/>
              <a:t>mekanisme</a:t>
            </a:r>
            <a:r>
              <a:rPr lang="en-ID" sz="2000" dirty="0"/>
              <a:t> </a:t>
            </a:r>
            <a:r>
              <a:rPr lang="en-ID" sz="2000" dirty="0" err="1"/>
              <a:t>automasi</a:t>
            </a:r>
            <a:r>
              <a:rPr lang="en-ID" sz="2000" dirty="0"/>
              <a:t>. </a:t>
            </a:r>
          </a:p>
          <a:p>
            <a:pPr marL="342900" indent="-342900" algn="just">
              <a:buAutoNum type="arabicParenBoth"/>
            </a:pPr>
            <a:r>
              <a:rPr lang="en-ID" sz="2000" dirty="0" err="1"/>
              <a:t>Mekanisme</a:t>
            </a:r>
            <a:r>
              <a:rPr lang="en-ID" sz="2000" dirty="0"/>
              <a:t> </a:t>
            </a:r>
            <a:r>
              <a:rPr lang="en-ID" sz="2000" dirty="0" err="1"/>
              <a:t>automasi</a:t>
            </a:r>
            <a:r>
              <a:rPr lang="en-ID" sz="2000" dirty="0"/>
              <a:t> </a:t>
            </a:r>
            <a:r>
              <a:rPr lang="en-ID" sz="2000" dirty="0" err="1"/>
              <a:t>sebagaimana</a:t>
            </a:r>
            <a:r>
              <a:rPr lang="en-ID" sz="2000" dirty="0"/>
              <a:t> </a:t>
            </a:r>
            <a:r>
              <a:rPr lang="en-ID" sz="2000" dirty="0" err="1"/>
              <a:t>dimaksud</a:t>
            </a:r>
            <a:r>
              <a:rPr lang="en-ID" sz="2000" dirty="0"/>
              <a:t> pada </a:t>
            </a:r>
            <a:r>
              <a:rPr lang="en-ID" sz="2000" dirty="0" err="1"/>
              <a:t>ayat</a:t>
            </a:r>
            <a:r>
              <a:rPr lang="en-ID" sz="2000" dirty="0"/>
              <a:t> (1)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mekanisme</a:t>
            </a:r>
            <a:r>
              <a:rPr lang="en-ID" sz="2000" dirty="0"/>
              <a:t> </a:t>
            </a:r>
            <a:r>
              <a:rPr lang="en-ID" sz="2000" dirty="0" err="1"/>
              <a:t>Akreditasi</a:t>
            </a:r>
            <a:r>
              <a:rPr lang="en-ID" sz="2000" dirty="0"/>
              <a:t> </a:t>
            </a:r>
            <a:r>
              <a:rPr lang="en-ID" sz="2000" dirty="0" err="1"/>
              <a:t>ulang</a:t>
            </a:r>
            <a:r>
              <a:rPr lang="en-ID" sz="2000" dirty="0"/>
              <a:t> </a:t>
            </a:r>
            <a:r>
              <a:rPr lang="en-ID" sz="2000" dirty="0" err="1"/>
              <a:t>tanpa</a:t>
            </a:r>
            <a:r>
              <a:rPr lang="en-ID" sz="2000" dirty="0"/>
              <a:t> </a:t>
            </a:r>
            <a:r>
              <a:rPr lang="en-ID" sz="2000" dirty="0" err="1"/>
              <a:t>asesmen</a:t>
            </a:r>
            <a:r>
              <a:rPr lang="en-ID" sz="2000" dirty="0"/>
              <a:t> oleh </a:t>
            </a:r>
            <a:r>
              <a:rPr lang="en-ID" sz="2000" dirty="0" err="1"/>
              <a:t>asesor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memantau</a:t>
            </a:r>
            <a:r>
              <a:rPr lang="en-ID" sz="2000" dirty="0"/>
              <a:t> dan </a:t>
            </a:r>
            <a:r>
              <a:rPr lang="en-ID" sz="2000" dirty="0" err="1"/>
              <a:t>mengevaluasi</a:t>
            </a:r>
            <a:r>
              <a:rPr lang="en-ID" sz="2000" dirty="0"/>
              <a:t> </a:t>
            </a:r>
            <a:r>
              <a:rPr lang="en-ID" sz="2000" dirty="0" err="1"/>
              <a:t>mutu</a:t>
            </a:r>
            <a:r>
              <a:rPr lang="en-ID" sz="2000" dirty="0"/>
              <a:t> program </a:t>
            </a:r>
            <a:r>
              <a:rPr lang="en-ID" sz="2000" dirty="0" err="1"/>
              <a:t>studi</a:t>
            </a:r>
            <a:r>
              <a:rPr lang="en-ID" sz="2000" dirty="0"/>
              <a:t> dan </a:t>
            </a:r>
            <a:r>
              <a:rPr lang="en-ID" sz="2000" dirty="0" err="1"/>
              <a:t>perguruan</a:t>
            </a:r>
            <a:r>
              <a:rPr lang="en-ID" sz="2000" dirty="0"/>
              <a:t> </a:t>
            </a:r>
            <a:r>
              <a:rPr lang="en-ID" sz="2000" dirty="0" err="1"/>
              <a:t>tinggi</a:t>
            </a:r>
            <a:r>
              <a:rPr lang="en-ID" sz="2000" dirty="0"/>
              <a:t> </a:t>
            </a:r>
            <a:r>
              <a:rPr lang="en-ID" sz="2000" dirty="0" err="1"/>
              <a:t>berdasarkan</a:t>
            </a:r>
            <a:r>
              <a:rPr lang="en-ID" sz="2000" dirty="0"/>
              <a:t> data dan </a:t>
            </a:r>
            <a:r>
              <a:rPr lang="en-ID" sz="2000" dirty="0" err="1"/>
              <a:t>informasi</a:t>
            </a:r>
            <a:r>
              <a:rPr lang="en-ID" sz="2000" dirty="0"/>
              <a:t> pada PD </a:t>
            </a:r>
            <a:r>
              <a:rPr lang="en-ID" sz="2000" dirty="0" err="1"/>
              <a:t>Dikti</a:t>
            </a:r>
            <a:r>
              <a:rPr lang="en-ID" sz="2000" dirty="0"/>
              <a:t>. </a:t>
            </a:r>
          </a:p>
          <a:p>
            <a:pPr marL="342900" indent="-342900" algn="just">
              <a:buAutoNum type="arabicParenBoth"/>
            </a:pPr>
            <a:r>
              <a:rPr lang="en-ID" sz="2000" dirty="0"/>
              <a:t>Status </a:t>
            </a:r>
            <a:r>
              <a:rPr lang="en-ID" sz="2000" dirty="0" err="1"/>
              <a:t>terakreditasi</a:t>
            </a:r>
            <a:r>
              <a:rPr lang="en-ID" sz="2000" dirty="0"/>
              <a:t> </a:t>
            </a:r>
            <a:r>
              <a:rPr lang="en-ID" sz="2000" dirty="0" err="1"/>
              <a:t>melalui</a:t>
            </a:r>
            <a:r>
              <a:rPr lang="en-ID" sz="2000" dirty="0"/>
              <a:t> </a:t>
            </a:r>
            <a:r>
              <a:rPr lang="en-ID" sz="2000" dirty="0" err="1"/>
              <a:t>mekanisme</a:t>
            </a:r>
            <a:r>
              <a:rPr lang="en-ID" sz="2000" dirty="0"/>
              <a:t> </a:t>
            </a:r>
            <a:r>
              <a:rPr lang="en-ID" sz="2000" dirty="0" err="1"/>
              <a:t>automasi</a:t>
            </a:r>
            <a:r>
              <a:rPr lang="en-ID" sz="2000" dirty="0"/>
              <a:t> </a:t>
            </a:r>
            <a:r>
              <a:rPr lang="en-ID" sz="2000" dirty="0" err="1"/>
              <a:t>diberikan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masa </a:t>
            </a:r>
            <a:r>
              <a:rPr lang="en-ID" sz="2000" dirty="0" err="1"/>
              <a:t>berlaku</a:t>
            </a:r>
            <a:r>
              <a:rPr lang="en-ID" sz="2000" dirty="0"/>
              <a:t> </a:t>
            </a:r>
            <a:r>
              <a:rPr lang="en-ID" sz="2000" dirty="0" err="1"/>
              <a:t>selama</a:t>
            </a:r>
            <a:r>
              <a:rPr lang="en-ID" sz="2000" dirty="0"/>
              <a:t>: 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en-ID" sz="2000" dirty="0"/>
              <a:t>5 (lima) </a:t>
            </a:r>
            <a:r>
              <a:rPr lang="en-ID" sz="2000" dirty="0" err="1"/>
              <a:t>tahun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program </a:t>
            </a:r>
            <a:r>
              <a:rPr lang="en-ID" sz="2000" dirty="0" err="1"/>
              <a:t>studi</a:t>
            </a:r>
            <a:r>
              <a:rPr lang="en-ID" sz="2000" dirty="0"/>
              <a:t>;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en-ID" sz="2000" dirty="0"/>
              <a:t>8 (</a:t>
            </a:r>
            <a:r>
              <a:rPr lang="en-ID" sz="2000" dirty="0" err="1"/>
              <a:t>delapan</a:t>
            </a:r>
            <a:r>
              <a:rPr lang="en-ID" sz="2000" dirty="0"/>
              <a:t>) </a:t>
            </a:r>
            <a:r>
              <a:rPr lang="en-ID" sz="2000" dirty="0" err="1"/>
              <a:t>tahun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perguruan</a:t>
            </a:r>
            <a:r>
              <a:rPr lang="en-ID" sz="2000" dirty="0"/>
              <a:t> </a:t>
            </a:r>
            <a:r>
              <a:rPr lang="en-ID" sz="2000" dirty="0" err="1"/>
              <a:t>tinggi</a:t>
            </a:r>
            <a:r>
              <a:rPr lang="en-ID" sz="2000" dirty="0"/>
              <a:t>. </a:t>
            </a:r>
          </a:p>
          <a:p>
            <a:pPr marL="342900" indent="-342900" algn="just">
              <a:buAutoNum type="arabicParenBoth"/>
            </a:pPr>
            <a:r>
              <a:rPr lang="en-ID" sz="2000" dirty="0" err="1"/>
              <a:t>Mekanisme</a:t>
            </a:r>
            <a:r>
              <a:rPr lang="en-ID" sz="2000" dirty="0"/>
              <a:t> </a:t>
            </a:r>
            <a:r>
              <a:rPr lang="en-ID" sz="2000" dirty="0" err="1"/>
              <a:t>automasi</a:t>
            </a:r>
            <a:r>
              <a:rPr lang="en-ID" sz="2000" dirty="0"/>
              <a:t> </a:t>
            </a:r>
            <a:r>
              <a:rPr lang="en-ID" sz="2000" dirty="0" err="1"/>
              <a:t>ditetapkan</a:t>
            </a:r>
            <a:r>
              <a:rPr lang="en-ID" sz="2000" dirty="0"/>
              <a:t> oleh BAN-PT dan LAM </a:t>
            </a:r>
            <a:r>
              <a:rPr lang="en-ID" sz="2000" dirty="0" err="1"/>
              <a:t>sesuai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kewenangan</a:t>
            </a:r>
            <a:r>
              <a:rPr lang="en-ID" sz="2000" dirty="0"/>
              <a:t> masing-masing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xmlns="" id="{C50E6B32-22FB-251B-767C-2122F3BF96CB}"/>
              </a:ext>
            </a:extLst>
          </p:cNvPr>
          <p:cNvSpPr txBox="1"/>
          <p:nvPr/>
        </p:nvSpPr>
        <p:spPr>
          <a:xfrm>
            <a:off x="748351" y="246740"/>
            <a:ext cx="46501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001F5F"/>
                </a:solidFill>
                <a:latin typeface="Cambria"/>
                <a:cs typeface="Cambria"/>
              </a:rPr>
              <a:t>Permendikbudristek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dirty="0">
                <a:solidFill>
                  <a:srgbClr val="001F5F"/>
                </a:solidFill>
                <a:latin typeface="Cambria"/>
                <a:cs typeface="Cambria"/>
              </a:rPr>
              <a:t>No.</a:t>
            </a:r>
            <a:r>
              <a:rPr sz="1800" i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53 </a:t>
            </a:r>
            <a:r>
              <a:rPr sz="1800" i="1" spc="-25" dirty="0" err="1">
                <a:solidFill>
                  <a:srgbClr val="001F5F"/>
                </a:solidFill>
                <a:latin typeface="Cambria"/>
                <a:cs typeface="Cambria"/>
              </a:rPr>
              <a:t>Tahun</a:t>
            </a:r>
            <a:r>
              <a:rPr sz="1800" i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2023</a:t>
            </a:r>
            <a:endParaRPr sz="1800" dirty="0">
              <a:latin typeface="Cambria"/>
              <a:cs typeface="Cambria"/>
            </a:endParaRP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xmlns="" id="{58035D52-3174-DF93-502C-6EC86596D76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42676" y="228600"/>
            <a:ext cx="1007364" cy="80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52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5237" y="2027553"/>
            <a:ext cx="10907770" cy="469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6546" y="217098"/>
            <a:ext cx="90051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mbria"/>
                <a:cs typeface="Cambria"/>
              </a:rPr>
              <a:t>Dalam</a:t>
            </a:r>
            <a:r>
              <a:rPr sz="3600" spc="-25" dirty="0">
                <a:latin typeface="Cambria"/>
                <a:cs typeface="Cambria"/>
              </a:rPr>
              <a:t> </a:t>
            </a:r>
            <a:r>
              <a:rPr sz="3600" dirty="0">
                <a:latin typeface="Cambria"/>
                <a:cs typeface="Cambria"/>
              </a:rPr>
              <a:t>Hal </a:t>
            </a:r>
            <a:r>
              <a:rPr sz="3600" spc="-45" dirty="0">
                <a:latin typeface="Cambria"/>
                <a:cs typeface="Cambria"/>
              </a:rPr>
              <a:t>Terdapat</a:t>
            </a:r>
            <a:r>
              <a:rPr sz="3600" spc="-5" dirty="0">
                <a:latin typeface="Cambria"/>
                <a:cs typeface="Cambria"/>
              </a:rPr>
              <a:t> </a:t>
            </a:r>
            <a:r>
              <a:rPr sz="3600" spc="-10" dirty="0">
                <a:latin typeface="Cambria"/>
                <a:cs typeface="Cambria"/>
              </a:rPr>
              <a:t>Dugaan</a:t>
            </a:r>
            <a:r>
              <a:rPr sz="3600" spc="-20" dirty="0">
                <a:latin typeface="Cambria"/>
                <a:cs typeface="Cambria"/>
              </a:rPr>
              <a:t> </a:t>
            </a:r>
            <a:r>
              <a:rPr sz="3600" spc="-10" dirty="0">
                <a:latin typeface="Cambria"/>
                <a:cs typeface="Cambria"/>
              </a:rPr>
              <a:t>Penurunan</a:t>
            </a:r>
            <a:r>
              <a:rPr sz="3600" dirty="0">
                <a:latin typeface="Cambria"/>
                <a:cs typeface="Cambria"/>
              </a:rPr>
              <a:t> </a:t>
            </a:r>
            <a:r>
              <a:rPr sz="3600" spc="-5" dirty="0">
                <a:latin typeface="Cambria"/>
                <a:cs typeface="Cambria"/>
              </a:rPr>
              <a:t>Mutu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75375" y="6398158"/>
            <a:ext cx="46501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001F5F"/>
                </a:solidFill>
                <a:latin typeface="Cambria"/>
                <a:cs typeface="Cambria"/>
              </a:rPr>
              <a:t>Permendikbudristek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dirty="0">
                <a:solidFill>
                  <a:srgbClr val="001F5F"/>
                </a:solidFill>
                <a:latin typeface="Cambria"/>
                <a:cs typeface="Cambria"/>
              </a:rPr>
              <a:t>No.</a:t>
            </a:r>
            <a:r>
              <a:rPr sz="1800" i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53 </a:t>
            </a:r>
            <a:r>
              <a:rPr sz="1800" i="1" spc="-25" dirty="0">
                <a:solidFill>
                  <a:srgbClr val="001F5F"/>
                </a:solidFill>
                <a:latin typeface="Cambria"/>
                <a:cs typeface="Cambria"/>
              </a:rPr>
              <a:t>Tahun</a:t>
            </a:r>
            <a:r>
              <a:rPr sz="1800" i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2023</a:t>
            </a:r>
            <a:r>
              <a:rPr sz="1800" i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Pasal</a:t>
            </a:r>
            <a:r>
              <a:rPr sz="1800" i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i="1" spc="-5" dirty="0">
                <a:solidFill>
                  <a:srgbClr val="001F5F"/>
                </a:solidFill>
                <a:latin typeface="Cambria"/>
                <a:cs typeface="Cambria"/>
              </a:rPr>
              <a:t>83</a:t>
            </a:r>
            <a:endParaRPr sz="1800" dirty="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1846" y="187198"/>
            <a:ext cx="957072" cy="7620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285615" y="926338"/>
            <a:ext cx="6438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Times New Roman"/>
                <a:cs typeface="Times New Roman"/>
              </a:rPr>
              <a:t>Status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terakreditasi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PT/PS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dipantau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secara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reguler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atau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sekurangnya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satu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5615" y="1200658"/>
            <a:ext cx="5982970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5"/>
              </a:spcBef>
            </a:pPr>
            <a:r>
              <a:rPr sz="1800" spc="-80" dirty="0">
                <a:latin typeface="Times New Roman"/>
                <a:cs typeface="Times New Roman"/>
              </a:rPr>
              <a:t>kali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dalam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masa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berlaku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status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terakreditasi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dilaksanakan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5" dirty="0">
                <a:latin typeface="Times New Roman"/>
                <a:cs typeface="Times New Roman"/>
              </a:rPr>
              <a:t>paling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lambat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satu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tahun </a:t>
            </a:r>
            <a:r>
              <a:rPr sz="1800" spc="-40" dirty="0">
                <a:latin typeface="Times New Roman"/>
                <a:cs typeface="Times New Roman"/>
              </a:rPr>
              <a:t>sebelum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masa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status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terakreditasi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berakhir.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6983" y="1132458"/>
            <a:ext cx="32759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001F5F"/>
                </a:solidFill>
                <a:latin typeface="Cambria"/>
                <a:cs typeface="Cambria"/>
              </a:rPr>
              <a:t>PerBANPT</a:t>
            </a:r>
            <a:r>
              <a:rPr sz="2000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1F5F"/>
                </a:solidFill>
                <a:latin typeface="Cambria"/>
                <a:cs typeface="Cambria"/>
              </a:rPr>
              <a:t>No.</a:t>
            </a:r>
            <a:r>
              <a:rPr sz="2000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mbria"/>
                <a:cs typeface="Cambria"/>
              </a:rPr>
              <a:t>14</a:t>
            </a:r>
            <a:r>
              <a:rPr sz="2000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spc="-30" dirty="0">
                <a:solidFill>
                  <a:srgbClr val="001F5F"/>
                </a:solidFill>
                <a:latin typeface="Cambria"/>
                <a:cs typeface="Cambria"/>
              </a:rPr>
              <a:t>Tahun</a:t>
            </a:r>
            <a:r>
              <a:rPr sz="2000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mbria"/>
                <a:cs typeface="Cambria"/>
              </a:rPr>
              <a:t>2023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62C0C8-F5EC-A866-7EA4-17D755C55F1C}"/>
              </a:ext>
            </a:extLst>
          </p:cNvPr>
          <p:cNvSpPr txBox="1"/>
          <p:nvPr/>
        </p:nvSpPr>
        <p:spPr>
          <a:xfrm>
            <a:off x="951014" y="768489"/>
            <a:ext cx="9906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dirty="0"/>
              <a:t>PERATURAN BADAN AKREDITASI NASIONAL PERGURUAN TINGGI NOMOR 5 TAHUN 2024 TENTANG INSTRUMEN PEMANTAUAN DAN EVALUASI MUTU PERGURUAN TINGGI UNTUK PERPANJANGAN STATUS TERAKREDITASI MELALUI MEKANISME AUTOMASI</a:t>
            </a:r>
          </a:p>
          <a:p>
            <a:pPr algn="ctr"/>
            <a:endParaRPr lang="en-ID" dirty="0"/>
          </a:p>
          <a:p>
            <a:pPr algn="ctr"/>
            <a:endParaRPr lang="en-ID" dirty="0"/>
          </a:p>
          <a:p>
            <a:pPr algn="ctr"/>
            <a:r>
              <a:rPr lang="en-ID" dirty="0" err="1"/>
              <a:t>Pasal</a:t>
            </a:r>
            <a:r>
              <a:rPr lang="en-ID" dirty="0"/>
              <a:t> 1 </a:t>
            </a:r>
          </a:p>
          <a:p>
            <a:pPr algn="just"/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Pemantauan</a:t>
            </a:r>
            <a:r>
              <a:rPr lang="en-ID" dirty="0"/>
              <a:t> dan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Mutu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Perpanjangan</a:t>
            </a:r>
            <a:r>
              <a:rPr lang="en-ID" dirty="0"/>
              <a:t> Status </a:t>
            </a:r>
            <a:r>
              <a:rPr lang="en-ID" dirty="0" err="1"/>
              <a:t>Terakreditasi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Mekanisme</a:t>
            </a:r>
            <a:r>
              <a:rPr lang="en-ID" dirty="0"/>
              <a:t> </a:t>
            </a:r>
            <a:r>
              <a:rPr lang="en-ID" dirty="0" err="1"/>
              <a:t>Automasi</a:t>
            </a:r>
            <a:r>
              <a:rPr lang="en-ID" dirty="0"/>
              <a:t> </a:t>
            </a:r>
            <a:r>
              <a:rPr lang="en-ID" dirty="0" err="1"/>
              <a:t>tercantum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lampiran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Badan </a:t>
            </a:r>
            <a:r>
              <a:rPr lang="en-ID" dirty="0" err="1"/>
              <a:t>Akreditasi</a:t>
            </a:r>
            <a:r>
              <a:rPr lang="en-ID" dirty="0"/>
              <a:t> Nasional </a:t>
            </a:r>
            <a:r>
              <a:rPr lang="en-ID" dirty="0" err="1"/>
              <a:t>Perguruan</a:t>
            </a:r>
            <a:r>
              <a:rPr lang="en-ID" dirty="0"/>
              <a:t> Tinggi (BAN-PT) </a:t>
            </a:r>
            <a:r>
              <a:rPr lang="en-ID" dirty="0" err="1"/>
              <a:t>ini</a:t>
            </a:r>
            <a:r>
              <a:rPr lang="en-ID" dirty="0"/>
              <a:t>, dan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kesatuan</a:t>
            </a:r>
            <a:r>
              <a:rPr lang="en-ID" dirty="0"/>
              <a:t> integral dan </a:t>
            </a:r>
            <a:r>
              <a:rPr lang="en-ID" dirty="0" err="1"/>
              <a:t>bagian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terpisahkan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BAN-PT </a:t>
            </a:r>
            <a:r>
              <a:rPr lang="en-ID" dirty="0" err="1"/>
              <a:t>ini</a:t>
            </a:r>
            <a:r>
              <a:rPr lang="en-ID" dirty="0"/>
              <a:t>. </a:t>
            </a:r>
          </a:p>
          <a:p>
            <a:pPr algn="ctr"/>
            <a:r>
              <a:rPr lang="en-ID" dirty="0" err="1"/>
              <a:t>Pasal</a:t>
            </a:r>
            <a:r>
              <a:rPr lang="en-ID" dirty="0"/>
              <a:t> 2 </a:t>
            </a:r>
          </a:p>
          <a:p>
            <a:pPr marL="342900" indent="-342900" algn="just">
              <a:buAutoNum type="arabicParenBoth"/>
            </a:pPr>
            <a:r>
              <a:rPr lang="en-ID" dirty="0" err="1"/>
              <a:t>Peraturan</a:t>
            </a:r>
            <a:r>
              <a:rPr lang="en-ID" dirty="0"/>
              <a:t> BAN-PT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 pada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ditetapkan</a:t>
            </a:r>
            <a:r>
              <a:rPr lang="en-ID" dirty="0"/>
              <a:t>. </a:t>
            </a:r>
          </a:p>
          <a:p>
            <a:pPr marL="342900" indent="-342900" algn="just">
              <a:buAutoNum type="arabicParenBoth"/>
            </a:pPr>
            <a:r>
              <a:rPr lang="en-ID" dirty="0" err="1"/>
              <a:t>Pemberlakuan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Pemantauan</a:t>
            </a:r>
            <a:r>
              <a:rPr lang="en-ID" dirty="0"/>
              <a:t> dan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Mutu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Perpanjangan</a:t>
            </a:r>
            <a:r>
              <a:rPr lang="en-ID" dirty="0"/>
              <a:t> Status </a:t>
            </a:r>
            <a:r>
              <a:rPr lang="en-ID" dirty="0" err="1"/>
              <a:t>Terakreditasi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Mekanisme</a:t>
            </a:r>
            <a:r>
              <a:rPr lang="en-ID" dirty="0"/>
              <a:t> </a:t>
            </a:r>
            <a:r>
              <a:rPr lang="en-ID" dirty="0" err="1"/>
              <a:t>Automasi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pada </a:t>
            </a:r>
            <a:r>
              <a:rPr lang="en-ID" dirty="0" err="1"/>
              <a:t>Pasal</a:t>
            </a:r>
            <a:r>
              <a:rPr lang="en-ID" dirty="0"/>
              <a:t> 1 </a:t>
            </a:r>
            <a:r>
              <a:rPr lang="en-ID" dirty="0" err="1"/>
              <a:t>dilaksanakan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ketentuan</a:t>
            </a:r>
            <a:r>
              <a:rPr lang="en-ID" dirty="0"/>
              <a:t> pada </a:t>
            </a:r>
            <a:r>
              <a:rPr lang="en-ID" dirty="0" err="1"/>
              <a:t>Peraturan</a:t>
            </a:r>
            <a:r>
              <a:rPr lang="en-ID" dirty="0"/>
              <a:t> BAN-PT </a:t>
            </a:r>
            <a:r>
              <a:rPr lang="en-ID" dirty="0" err="1"/>
              <a:t>Nomor</a:t>
            </a:r>
            <a:r>
              <a:rPr lang="en-ID" dirty="0"/>
              <a:t> 12 </a:t>
            </a:r>
            <a:r>
              <a:rPr lang="en-ID" dirty="0" err="1"/>
              <a:t>Tahun</a:t>
            </a:r>
            <a:r>
              <a:rPr lang="en-ID" dirty="0"/>
              <a:t> 2023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Mekanisme</a:t>
            </a:r>
            <a:r>
              <a:rPr lang="en-ID" dirty="0"/>
              <a:t> </a:t>
            </a:r>
            <a:r>
              <a:rPr lang="en-ID" dirty="0" err="1"/>
              <a:t>Penetapan</a:t>
            </a:r>
            <a:r>
              <a:rPr lang="en-ID" dirty="0"/>
              <a:t> dan </a:t>
            </a:r>
            <a:r>
              <a:rPr lang="en-ID" dirty="0" err="1"/>
              <a:t>Pemberlakuan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diberlakukan</a:t>
            </a:r>
            <a:r>
              <a:rPr lang="en-ID" dirty="0"/>
              <a:t> paling lama 6 (</a:t>
            </a:r>
            <a:r>
              <a:rPr lang="en-ID" dirty="0" err="1"/>
              <a:t>enam</a:t>
            </a:r>
            <a:r>
              <a:rPr lang="en-ID" dirty="0"/>
              <a:t>)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BAN-PT </a:t>
            </a:r>
            <a:r>
              <a:rPr lang="en-ID" dirty="0" err="1"/>
              <a:t>ditetapkan</a:t>
            </a:r>
            <a:r>
              <a:rPr lang="en-ID" dirty="0"/>
              <a:t>; dan 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dirty="0"/>
              <a:t>BAN-PT,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Dewan </a:t>
            </a:r>
            <a:r>
              <a:rPr lang="en-ID" dirty="0" err="1"/>
              <a:t>Eksekutif</a:t>
            </a:r>
            <a:r>
              <a:rPr lang="en-ID" dirty="0"/>
              <a:t>, </a:t>
            </a:r>
            <a:r>
              <a:rPr lang="en-ID" dirty="0" err="1"/>
              <a:t>menyelenggarakan</a:t>
            </a:r>
            <a:r>
              <a:rPr lang="en-ID" dirty="0"/>
              <a:t> </a:t>
            </a:r>
            <a:r>
              <a:rPr lang="en-ID" dirty="0" err="1"/>
              <a:t>sosialisasi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diberlakukan</a:t>
            </a:r>
            <a:r>
              <a:rPr lang="en-ID" dirty="0"/>
              <a:t>.</a:t>
            </a:r>
            <a:endParaRPr lang="en-US" dirty="0"/>
          </a:p>
        </p:txBody>
      </p:sp>
      <p:pic>
        <p:nvPicPr>
          <p:cNvPr id="2" name="object 5">
            <a:extLst>
              <a:ext uri="{FF2B5EF4-FFF2-40B4-BE49-F238E27FC236}">
                <a16:creationId xmlns:a16="http://schemas.microsoft.com/office/drawing/2014/main" xmlns="" id="{EDD08916-40BF-676E-6F15-9E9F38B7EC3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487" y="20345"/>
            <a:ext cx="95707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2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DEEC94E-F8E8-89AC-3D17-7A88DA70699B}"/>
              </a:ext>
            </a:extLst>
          </p:cNvPr>
          <p:cNvSpPr txBox="1"/>
          <p:nvPr/>
        </p:nvSpPr>
        <p:spPr>
          <a:xfrm>
            <a:off x="1037111" y="1368631"/>
            <a:ext cx="94488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 startAt="3"/>
            </a:pPr>
            <a:r>
              <a:rPr lang="en-ID" dirty="0" err="1"/>
              <a:t>Pemberlakuan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pada </a:t>
            </a:r>
            <a:r>
              <a:rPr lang="en-ID" dirty="0" err="1"/>
              <a:t>ayat</a:t>
            </a:r>
            <a:r>
              <a:rPr lang="en-ID" dirty="0"/>
              <a:t> (2) </a:t>
            </a:r>
            <a:r>
              <a:rPr lang="en-ID" dirty="0" err="1"/>
              <a:t>huruf</a:t>
            </a:r>
            <a:r>
              <a:rPr lang="en-ID" dirty="0"/>
              <a:t> a,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dan tata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pada </a:t>
            </a:r>
            <a:r>
              <a:rPr lang="en-ID" dirty="0" err="1"/>
              <a:t>Pasal</a:t>
            </a:r>
            <a:r>
              <a:rPr lang="en-ID" dirty="0"/>
              <a:t> 1 </a:t>
            </a:r>
            <a:r>
              <a:rPr lang="en-ID" dirty="0" err="1"/>
              <a:t>ditetapkan</a:t>
            </a:r>
            <a:r>
              <a:rPr lang="en-ID" dirty="0"/>
              <a:t> oleh Dewan </a:t>
            </a:r>
            <a:r>
              <a:rPr lang="en-ID" dirty="0" err="1"/>
              <a:t>Eksekutif</a:t>
            </a:r>
            <a:r>
              <a:rPr lang="en-ID" dirty="0"/>
              <a:t> BAN-PT. </a:t>
            </a:r>
          </a:p>
          <a:p>
            <a:pPr marL="342900" indent="-342900" algn="just">
              <a:buFont typeface="+mj-lt"/>
              <a:buAutoNum type="arabicParenR" startAt="3"/>
            </a:pPr>
            <a:r>
              <a:rPr lang="en-ID" dirty="0" err="1"/>
              <a:t>Indikator</a:t>
            </a:r>
            <a:r>
              <a:rPr lang="en-ID" dirty="0"/>
              <a:t> </a:t>
            </a:r>
            <a:r>
              <a:rPr lang="en-ID" dirty="0" err="1"/>
              <a:t>nomor</a:t>
            </a:r>
            <a:r>
              <a:rPr lang="en-ID" dirty="0"/>
              <a:t> 11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15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tercantum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Lampiran </a:t>
            </a:r>
            <a:r>
              <a:rPr lang="en-ID" dirty="0" err="1"/>
              <a:t>Peraturan</a:t>
            </a:r>
            <a:r>
              <a:rPr lang="en-ID" dirty="0"/>
              <a:t> BAN-PT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diberlakukan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12 </a:t>
            </a:r>
            <a:r>
              <a:rPr lang="en-ID" dirty="0" err="1"/>
              <a:t>Agustus</a:t>
            </a:r>
            <a:r>
              <a:rPr lang="en-ID" dirty="0"/>
              <a:t> 2024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yang masa </a:t>
            </a:r>
            <a:r>
              <a:rPr lang="en-ID" dirty="0" err="1"/>
              <a:t>berlaku</a:t>
            </a:r>
            <a:r>
              <a:rPr lang="en-ID" dirty="0"/>
              <a:t> status </a:t>
            </a:r>
            <a:r>
              <a:rPr lang="en-ID" dirty="0" err="1"/>
              <a:t>terakreditasinya</a:t>
            </a:r>
            <a:r>
              <a:rPr lang="en-ID" dirty="0"/>
              <a:t> </a:t>
            </a:r>
            <a:r>
              <a:rPr lang="en-ID" dirty="0" err="1"/>
              <a:t>berakhir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12 </a:t>
            </a:r>
            <a:r>
              <a:rPr lang="en-ID" dirty="0" err="1"/>
              <a:t>Februari</a:t>
            </a:r>
            <a:r>
              <a:rPr lang="en-ID" dirty="0"/>
              <a:t> 2025 dan </a:t>
            </a:r>
            <a:r>
              <a:rPr lang="en-ID" dirty="0" err="1"/>
              <a:t>sesudahnya</a:t>
            </a:r>
            <a:r>
              <a:rPr lang="en-ID" dirty="0"/>
              <a:t>. </a:t>
            </a:r>
          </a:p>
          <a:p>
            <a:pPr marL="342900" indent="-342900" algn="just">
              <a:buFont typeface="+mj-lt"/>
              <a:buAutoNum type="arabicParenR" startAt="3"/>
            </a:pPr>
            <a:r>
              <a:rPr lang="en-ID" dirty="0"/>
              <a:t>Pada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Pemantauan</a:t>
            </a:r>
            <a:r>
              <a:rPr lang="en-ID" dirty="0"/>
              <a:t> dan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Mutu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Perpanjangan</a:t>
            </a:r>
            <a:r>
              <a:rPr lang="en-ID" dirty="0"/>
              <a:t> Status </a:t>
            </a:r>
            <a:r>
              <a:rPr lang="en-ID" dirty="0" err="1"/>
              <a:t>Terakreditasi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Mekanisme</a:t>
            </a:r>
            <a:r>
              <a:rPr lang="en-ID" dirty="0"/>
              <a:t> </a:t>
            </a:r>
            <a:r>
              <a:rPr lang="en-ID" dirty="0" err="1"/>
              <a:t>Automasi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dimaksud</a:t>
            </a:r>
            <a:r>
              <a:rPr lang="en-ID" dirty="0"/>
              <a:t> pada </a:t>
            </a:r>
            <a:r>
              <a:rPr lang="en-ID" dirty="0" err="1"/>
              <a:t>ayat</a:t>
            </a:r>
            <a:r>
              <a:rPr lang="en-ID" dirty="0"/>
              <a:t> (2)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, </a:t>
            </a:r>
            <a:r>
              <a:rPr lang="en-ID" dirty="0" err="1"/>
              <a:t>Peraturan</a:t>
            </a:r>
            <a:r>
              <a:rPr lang="en-ID" dirty="0"/>
              <a:t> BAN-PT </a:t>
            </a:r>
            <a:r>
              <a:rPr lang="en-ID" dirty="0" err="1"/>
              <a:t>Nomor</a:t>
            </a:r>
            <a:r>
              <a:rPr lang="en-ID" dirty="0"/>
              <a:t> 23 </a:t>
            </a:r>
            <a:r>
              <a:rPr lang="en-ID" dirty="0" err="1"/>
              <a:t>Tahun</a:t>
            </a:r>
            <a:r>
              <a:rPr lang="en-ID" dirty="0"/>
              <a:t> 2022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Instrumen</a:t>
            </a:r>
            <a:r>
              <a:rPr lang="en-ID" dirty="0"/>
              <a:t> </a:t>
            </a:r>
            <a:r>
              <a:rPr lang="en-ID" dirty="0" err="1"/>
              <a:t>Pemantauan</a:t>
            </a:r>
            <a:r>
              <a:rPr lang="en-ID" dirty="0"/>
              <a:t> dan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Peringkat</a:t>
            </a:r>
            <a:r>
              <a:rPr lang="en-ID" dirty="0"/>
              <a:t> </a:t>
            </a:r>
            <a:r>
              <a:rPr lang="en-ID" dirty="0" err="1"/>
              <a:t>Akreditasi</a:t>
            </a:r>
            <a:r>
              <a:rPr lang="en-ID" dirty="0"/>
              <a:t> </a:t>
            </a:r>
            <a:r>
              <a:rPr lang="en-ID" dirty="0" err="1"/>
              <a:t>Perguruan</a:t>
            </a:r>
            <a:r>
              <a:rPr lang="en-ID" dirty="0"/>
              <a:t> Tinggi </a:t>
            </a:r>
            <a:r>
              <a:rPr lang="en-ID" dirty="0" err="1"/>
              <a:t>dicabut</a:t>
            </a:r>
            <a:r>
              <a:rPr lang="en-ID" dirty="0"/>
              <a:t> dan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berlaku</a:t>
            </a:r>
            <a:r>
              <a:rPr lang="en-ID" dirty="0"/>
              <a:t>.</a:t>
            </a:r>
          </a:p>
          <a:p>
            <a:pPr marL="342900" indent="-342900" algn="just">
              <a:buFont typeface="+mj-lt"/>
              <a:buAutoNum type="arabicParenR" startAt="3"/>
            </a:pPr>
            <a:endParaRPr lang="en-US" dirty="0"/>
          </a:p>
          <a:p>
            <a:pPr marL="342900" indent="-342900" algn="just">
              <a:buFont typeface="+mj-lt"/>
              <a:buAutoNum type="arabicParenR" startAt="3"/>
            </a:pP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https://pemutu.kemdikbud.go.id/affiliations/metrics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 algn="just">
              <a:buFont typeface="+mj-lt"/>
              <a:buAutoNum type="arabicParenR" startAt="3"/>
            </a:pPr>
            <a:r>
              <a:rPr lang="en-ID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https://pddikti.kemdikbud.go.id/data_pt</a:t>
            </a:r>
            <a:endParaRPr lang="en-ID" dirty="0">
              <a:solidFill>
                <a:schemeClr val="bg1"/>
              </a:solidFill>
            </a:endParaRPr>
          </a:p>
          <a:p>
            <a:pPr marL="342900" indent="-342900" algn="just">
              <a:buFont typeface="+mj-lt"/>
              <a:buAutoNum type="arabicParenR" startAt="3"/>
            </a:pPr>
            <a:endParaRPr lang="en-ID" dirty="0"/>
          </a:p>
        </p:txBody>
      </p:sp>
      <p:pic>
        <p:nvPicPr>
          <p:cNvPr id="2" name="object 5">
            <a:extLst>
              <a:ext uri="{FF2B5EF4-FFF2-40B4-BE49-F238E27FC236}">
                <a16:creationId xmlns:a16="http://schemas.microsoft.com/office/drawing/2014/main" xmlns="" id="{C770017E-033F-D3CD-38F8-1CC87D832C13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1867" y="115946"/>
            <a:ext cx="95707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41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7B9499C-CFCD-A124-3A3D-0155441DD8ED}"/>
              </a:ext>
            </a:extLst>
          </p:cNvPr>
          <p:cNvSpPr txBox="1"/>
          <p:nvPr/>
        </p:nvSpPr>
        <p:spPr>
          <a:xfrm>
            <a:off x="1722911" y="446306"/>
            <a:ext cx="9982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dirty="0"/>
              <a:t>PERATURAN BADAN AKREDITASI NASIONAL PERGURUAN TINGGI NOMOR 11 TAHUN 2024 TENTANG PEMBERLAKUAN INSTRUMEN PEMANTAUAN DAN EVALUASI MUTU PERGURUAN TINGGI UNTUK PERPANJANGAN STATUS TERAKREDITASI MELALUI MEKANISME AUTOMASI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001A96E-886C-1433-6694-22750AD0EC69}"/>
              </a:ext>
            </a:extLst>
          </p:cNvPr>
          <p:cNvSpPr txBox="1"/>
          <p:nvPr/>
        </p:nvSpPr>
        <p:spPr>
          <a:xfrm>
            <a:off x="866898" y="1634837"/>
            <a:ext cx="1113460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600" dirty="0" err="1"/>
              <a:t>Pasal</a:t>
            </a:r>
            <a:r>
              <a:rPr lang="en-ID" sz="1600" dirty="0"/>
              <a:t> 1 </a:t>
            </a:r>
          </a:p>
          <a:p>
            <a:pPr marL="342900" indent="-342900" algn="just">
              <a:buAutoNum type="arabicParenBoth"/>
            </a:pP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Pemantauan</a:t>
            </a:r>
            <a:r>
              <a:rPr lang="en-ID" sz="1600" dirty="0"/>
              <a:t> dan </a:t>
            </a:r>
            <a:r>
              <a:rPr lang="en-ID" sz="1600" dirty="0" err="1"/>
              <a:t>Evaluasi</a:t>
            </a:r>
            <a:r>
              <a:rPr lang="en-ID" sz="1600" dirty="0"/>
              <a:t> </a:t>
            </a:r>
            <a:r>
              <a:rPr lang="en-ID" sz="1600" dirty="0" err="1"/>
              <a:t>Mutu</a:t>
            </a:r>
            <a:r>
              <a:rPr lang="en-ID" sz="1600" dirty="0"/>
              <a:t> </a:t>
            </a:r>
            <a:r>
              <a:rPr lang="en-ID" sz="1600" dirty="0" err="1"/>
              <a:t>Perguruan</a:t>
            </a:r>
            <a:r>
              <a:rPr lang="en-ID" sz="1600" dirty="0"/>
              <a:t> Tinggi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Perpanjangan</a:t>
            </a:r>
            <a:r>
              <a:rPr lang="en-ID" sz="1600" dirty="0"/>
              <a:t> Status </a:t>
            </a:r>
            <a:r>
              <a:rPr lang="en-ID" sz="1600" dirty="0" err="1"/>
              <a:t>Terakreditasi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</a:t>
            </a:r>
            <a:r>
              <a:rPr lang="en-ID" sz="1600" dirty="0" err="1"/>
              <a:t>Mekanisme</a:t>
            </a:r>
            <a:r>
              <a:rPr lang="en-ID" sz="1600" dirty="0"/>
              <a:t> </a:t>
            </a:r>
            <a:r>
              <a:rPr lang="en-ID" sz="1600" dirty="0" err="1"/>
              <a:t>Automasi</a:t>
            </a:r>
            <a:r>
              <a:rPr lang="en-ID" sz="1600" dirty="0"/>
              <a:t> </a:t>
            </a:r>
            <a:r>
              <a:rPr lang="en-ID" sz="1600" dirty="0" err="1"/>
              <a:t>sebagaimana</a:t>
            </a:r>
            <a:r>
              <a:rPr lang="en-ID" sz="1600" dirty="0"/>
              <a:t>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ditetapkan</a:t>
            </a:r>
            <a:r>
              <a:rPr lang="en-ID" sz="1600" dirty="0"/>
              <a:t> di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Peraturan</a:t>
            </a:r>
            <a:r>
              <a:rPr lang="en-ID" sz="1600" dirty="0"/>
              <a:t> Badan </a:t>
            </a:r>
            <a:r>
              <a:rPr lang="en-ID" sz="1600" dirty="0" err="1"/>
              <a:t>Akreditasi</a:t>
            </a:r>
            <a:r>
              <a:rPr lang="en-ID" sz="1600" dirty="0"/>
              <a:t> Nasional </a:t>
            </a:r>
            <a:r>
              <a:rPr lang="en-ID" sz="1600" dirty="0" err="1"/>
              <a:t>Perguruan</a:t>
            </a:r>
            <a:r>
              <a:rPr lang="en-ID" sz="1600" dirty="0"/>
              <a:t> Tinggi (BAN-PT) </a:t>
            </a:r>
            <a:r>
              <a:rPr lang="en-ID" sz="1600" dirty="0" err="1"/>
              <a:t>Nomor</a:t>
            </a:r>
            <a:r>
              <a:rPr lang="en-ID" sz="1600" dirty="0"/>
              <a:t> 5 </a:t>
            </a:r>
            <a:r>
              <a:rPr lang="en-ID" sz="1600" dirty="0" err="1"/>
              <a:t>Tahun</a:t>
            </a:r>
            <a:r>
              <a:rPr lang="en-ID" sz="1600" dirty="0"/>
              <a:t> 2024 yang </a:t>
            </a:r>
            <a:r>
              <a:rPr lang="en-ID" sz="1600" dirty="0" err="1"/>
              <a:t>selanjutnya</a:t>
            </a:r>
            <a:r>
              <a:rPr lang="en-ID" sz="1600" dirty="0"/>
              <a:t> di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peraturan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disebut</a:t>
            </a:r>
            <a:r>
              <a:rPr lang="en-ID" sz="1600" dirty="0"/>
              <a:t> </a:t>
            </a: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Automasi</a:t>
            </a:r>
            <a:r>
              <a:rPr lang="en-ID" sz="1600" dirty="0"/>
              <a:t> </a:t>
            </a:r>
            <a:r>
              <a:rPr lang="en-ID" sz="1600" dirty="0" err="1"/>
              <a:t>Akreditasi</a:t>
            </a:r>
            <a:r>
              <a:rPr lang="en-ID" sz="1600" dirty="0"/>
              <a:t> </a:t>
            </a:r>
            <a:r>
              <a:rPr lang="en-ID" sz="1600" dirty="0" err="1"/>
              <a:t>Perguruan</a:t>
            </a:r>
            <a:r>
              <a:rPr lang="en-ID" sz="1600" dirty="0"/>
              <a:t> Tinggi (APT) </a:t>
            </a:r>
            <a:r>
              <a:rPr lang="en-ID" sz="1600" dirty="0" err="1"/>
              <a:t>mulai</a:t>
            </a:r>
            <a:r>
              <a:rPr lang="en-ID" sz="1600" dirty="0"/>
              <a:t> </a:t>
            </a:r>
            <a:r>
              <a:rPr lang="en-ID" sz="1600" dirty="0" err="1"/>
              <a:t>berlaku</a:t>
            </a:r>
            <a:r>
              <a:rPr lang="en-ID" sz="1600" dirty="0"/>
              <a:t> dan </a:t>
            </a:r>
            <a:r>
              <a:rPr lang="en-ID" sz="1600" dirty="0" err="1"/>
              <a:t>digunakan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perpanjangan</a:t>
            </a:r>
            <a:r>
              <a:rPr lang="en-ID" sz="1600" dirty="0"/>
              <a:t> Status </a:t>
            </a:r>
            <a:r>
              <a:rPr lang="en-ID" sz="1600" dirty="0" err="1"/>
              <a:t>Terakreditasi</a:t>
            </a:r>
            <a:r>
              <a:rPr lang="en-ID" sz="1600" dirty="0"/>
              <a:t> A, B, C, </a:t>
            </a:r>
            <a:r>
              <a:rPr lang="en-ID" sz="1600" dirty="0" err="1"/>
              <a:t>Unggul</a:t>
            </a:r>
            <a:r>
              <a:rPr lang="en-ID" sz="1600" dirty="0"/>
              <a:t>, </a:t>
            </a:r>
            <a:r>
              <a:rPr lang="en-ID" sz="1600" dirty="0" err="1"/>
              <a:t>Baik</a:t>
            </a:r>
            <a:r>
              <a:rPr lang="en-ID" sz="1600" dirty="0"/>
              <a:t> Sekali, dan </a:t>
            </a:r>
            <a:r>
              <a:rPr lang="en-ID" sz="1600" dirty="0" err="1"/>
              <a:t>Baik</a:t>
            </a:r>
            <a:r>
              <a:rPr lang="en-ID" sz="1600" dirty="0"/>
              <a:t> pada </a:t>
            </a:r>
            <a:r>
              <a:rPr lang="en-ID" sz="1600" dirty="0" err="1"/>
              <a:t>tanggal</a:t>
            </a:r>
            <a:r>
              <a:rPr lang="en-ID" sz="1600" dirty="0"/>
              <a:t> 12 </a:t>
            </a:r>
            <a:r>
              <a:rPr lang="en-ID" sz="1600" dirty="0" err="1"/>
              <a:t>Agustus</a:t>
            </a:r>
            <a:r>
              <a:rPr lang="en-ID" sz="1600" dirty="0"/>
              <a:t> 2024. </a:t>
            </a:r>
          </a:p>
          <a:p>
            <a:pPr marL="342900" indent="-342900" algn="just">
              <a:buAutoNum type="arabicParenBoth"/>
            </a:pPr>
            <a:r>
              <a:rPr lang="en-ID" sz="1600" dirty="0" err="1"/>
              <a:t>Pemberlakuan</a:t>
            </a:r>
            <a:r>
              <a:rPr lang="en-ID" sz="1600" dirty="0"/>
              <a:t> </a:t>
            </a:r>
            <a:r>
              <a:rPr lang="en-ID" sz="1600" dirty="0" err="1"/>
              <a:t>indikator</a:t>
            </a:r>
            <a:r>
              <a:rPr lang="en-ID" sz="1600" dirty="0"/>
              <a:t> 11 </a:t>
            </a:r>
            <a:r>
              <a:rPr lang="en-ID" sz="1600" dirty="0" err="1"/>
              <a:t>sampai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15 </a:t>
            </a:r>
            <a:r>
              <a:rPr lang="en-ID" sz="1600" dirty="0" err="1"/>
              <a:t>sebagaimana</a:t>
            </a:r>
            <a:r>
              <a:rPr lang="en-ID" sz="1600" dirty="0"/>
              <a:t> </a:t>
            </a:r>
            <a:r>
              <a:rPr lang="en-ID" sz="1600" dirty="0" err="1"/>
              <a:t>dimaksud</a:t>
            </a:r>
            <a:r>
              <a:rPr lang="en-ID" sz="1600" dirty="0"/>
              <a:t> pada </a:t>
            </a:r>
            <a:r>
              <a:rPr lang="en-ID" sz="1600" dirty="0" err="1"/>
              <a:t>Peraturan</a:t>
            </a:r>
            <a:r>
              <a:rPr lang="en-ID" sz="1600" dirty="0"/>
              <a:t> Badan </a:t>
            </a:r>
            <a:r>
              <a:rPr lang="en-ID" sz="1600" dirty="0" err="1"/>
              <a:t>Akreditasi</a:t>
            </a:r>
            <a:r>
              <a:rPr lang="en-ID" sz="1600" dirty="0"/>
              <a:t> Nasional </a:t>
            </a:r>
            <a:r>
              <a:rPr lang="en-ID" sz="1600" dirty="0" err="1"/>
              <a:t>Perguruan</a:t>
            </a:r>
            <a:r>
              <a:rPr lang="en-ID" sz="1600" dirty="0"/>
              <a:t> Tinggi (BAN-PT) </a:t>
            </a:r>
            <a:r>
              <a:rPr lang="en-ID" sz="1600" dirty="0" err="1"/>
              <a:t>Nomor</a:t>
            </a:r>
            <a:r>
              <a:rPr lang="en-ID" sz="1600" dirty="0"/>
              <a:t> 5 </a:t>
            </a:r>
            <a:r>
              <a:rPr lang="en-ID" sz="1600" dirty="0" err="1"/>
              <a:t>Tahun</a:t>
            </a:r>
            <a:r>
              <a:rPr lang="en-ID" sz="1600" dirty="0"/>
              <a:t> 2024 </a:t>
            </a:r>
            <a:r>
              <a:rPr lang="en-ID" sz="1600" dirty="0" err="1"/>
              <a:t>ditunda</a:t>
            </a:r>
            <a:r>
              <a:rPr lang="en-ID" sz="1600" dirty="0"/>
              <a:t> </a:t>
            </a:r>
            <a:r>
              <a:rPr lang="en-ID" sz="1600" dirty="0" err="1"/>
              <a:t>sampai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batas</a:t>
            </a:r>
            <a:r>
              <a:rPr lang="en-ID" sz="1600" dirty="0"/>
              <a:t> </a:t>
            </a:r>
            <a:r>
              <a:rPr lang="en-ID" sz="1600" dirty="0" err="1"/>
              <a:t>waktu</a:t>
            </a:r>
            <a:r>
              <a:rPr lang="en-ID" sz="1600" dirty="0"/>
              <a:t> yang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ditentukan</a:t>
            </a:r>
            <a:r>
              <a:rPr lang="en-ID" sz="1600" dirty="0"/>
              <a:t> </a:t>
            </a:r>
            <a:r>
              <a:rPr lang="en-ID" sz="1600" dirty="0" err="1"/>
              <a:t>kemudian</a:t>
            </a:r>
            <a:r>
              <a:rPr lang="en-ID" sz="1600" dirty="0"/>
              <a:t> oleh BAN-PT. </a:t>
            </a:r>
          </a:p>
          <a:p>
            <a:pPr marL="342900" indent="-342900" algn="just">
              <a:buAutoNum type="arabicParenBoth"/>
            </a:pP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Automasi</a:t>
            </a:r>
            <a:r>
              <a:rPr lang="en-ID" sz="1600" dirty="0"/>
              <a:t> APT </a:t>
            </a:r>
            <a:r>
              <a:rPr lang="en-ID" sz="1600" dirty="0" err="1"/>
              <a:t>sebagaimana</a:t>
            </a:r>
            <a:r>
              <a:rPr lang="en-ID" sz="1600" dirty="0"/>
              <a:t> </a:t>
            </a:r>
            <a:r>
              <a:rPr lang="en-ID" sz="1600" dirty="0" err="1"/>
              <a:t>dimaksud</a:t>
            </a:r>
            <a:r>
              <a:rPr lang="en-ID" sz="1600" dirty="0"/>
              <a:t> pada </a:t>
            </a:r>
            <a:r>
              <a:rPr lang="en-ID" sz="1600" dirty="0" err="1"/>
              <a:t>ayat</a:t>
            </a:r>
            <a:r>
              <a:rPr lang="en-ID" sz="1600" dirty="0"/>
              <a:t> (1) </a:t>
            </a:r>
            <a:r>
              <a:rPr lang="en-ID" sz="1600" dirty="0" err="1"/>
              <a:t>digunakan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perpanjangan</a:t>
            </a:r>
            <a:r>
              <a:rPr lang="en-ID" sz="1600" dirty="0"/>
              <a:t> Status </a:t>
            </a:r>
            <a:r>
              <a:rPr lang="en-ID" sz="1600" dirty="0" err="1"/>
              <a:t>Terakreditasi</a:t>
            </a:r>
            <a:r>
              <a:rPr lang="en-ID" sz="1600" dirty="0"/>
              <a:t> </a:t>
            </a:r>
            <a:r>
              <a:rPr lang="en-ID" sz="1600" dirty="0" err="1"/>
              <a:t>bagi</a:t>
            </a:r>
            <a:r>
              <a:rPr lang="en-ID" sz="1600" dirty="0"/>
              <a:t> </a:t>
            </a:r>
            <a:r>
              <a:rPr lang="en-ID" sz="1600" dirty="0" err="1"/>
              <a:t>Perguruan</a:t>
            </a:r>
            <a:r>
              <a:rPr lang="en-ID" sz="1600" dirty="0"/>
              <a:t> Tinggi yang masa </a:t>
            </a:r>
            <a:r>
              <a:rPr lang="en-ID" sz="1600" dirty="0" err="1"/>
              <a:t>berlaku</a:t>
            </a:r>
            <a:r>
              <a:rPr lang="en-ID" sz="1600" dirty="0"/>
              <a:t> </a:t>
            </a:r>
            <a:r>
              <a:rPr lang="en-ID" sz="1600" dirty="0" err="1"/>
              <a:t>akreditasinya</a:t>
            </a:r>
            <a:r>
              <a:rPr lang="en-ID" sz="1600" dirty="0"/>
              <a:t> </a:t>
            </a:r>
            <a:r>
              <a:rPr lang="en-ID" sz="1600" dirty="0" err="1"/>
              <a:t>berakhir</a:t>
            </a:r>
            <a:r>
              <a:rPr lang="en-ID" sz="1600" dirty="0"/>
              <a:t> </a:t>
            </a:r>
            <a:r>
              <a:rPr lang="en-ID" sz="1600" dirty="0" err="1"/>
              <a:t>tanggal</a:t>
            </a:r>
            <a:r>
              <a:rPr lang="en-ID" sz="1600" dirty="0"/>
              <a:t> 12 </a:t>
            </a:r>
            <a:r>
              <a:rPr lang="en-ID" sz="1600" dirty="0" err="1"/>
              <a:t>Agustus</a:t>
            </a:r>
            <a:r>
              <a:rPr lang="en-ID" sz="1600" dirty="0"/>
              <a:t> 2025 dan </a:t>
            </a:r>
            <a:r>
              <a:rPr lang="en-ID" sz="1600" dirty="0" err="1"/>
              <a:t>sesudahnya</a:t>
            </a:r>
            <a:r>
              <a:rPr lang="en-ID" sz="1600" dirty="0"/>
              <a:t>. </a:t>
            </a:r>
          </a:p>
          <a:p>
            <a:pPr marL="342900" indent="-342900" algn="just">
              <a:buAutoNum type="arabicParenBoth"/>
            </a:pPr>
            <a:r>
              <a:rPr lang="en-ID" sz="1600" dirty="0"/>
              <a:t>Status </a:t>
            </a:r>
            <a:r>
              <a:rPr lang="en-ID" sz="1600" dirty="0" err="1"/>
              <a:t>Terakreditasi</a:t>
            </a:r>
            <a:r>
              <a:rPr lang="en-ID" sz="1600" dirty="0"/>
              <a:t> </a:t>
            </a:r>
            <a:r>
              <a:rPr lang="en-ID" sz="1600" dirty="0" err="1"/>
              <a:t>Perguruan</a:t>
            </a:r>
            <a:r>
              <a:rPr lang="en-ID" sz="1600" dirty="0"/>
              <a:t> Tinggi yang masa </a:t>
            </a:r>
            <a:r>
              <a:rPr lang="en-ID" sz="1600" dirty="0" err="1"/>
              <a:t>berlakunya</a:t>
            </a:r>
            <a:r>
              <a:rPr lang="en-ID" sz="1600" dirty="0"/>
              <a:t> </a:t>
            </a:r>
            <a:r>
              <a:rPr lang="en-ID" sz="1600" dirty="0" err="1"/>
              <a:t>berakhir</a:t>
            </a:r>
            <a:r>
              <a:rPr lang="en-ID" sz="1600" dirty="0"/>
              <a:t> </a:t>
            </a:r>
            <a:r>
              <a:rPr lang="en-ID" sz="1600" dirty="0" err="1"/>
              <a:t>sebelum</a:t>
            </a:r>
            <a:r>
              <a:rPr lang="en-ID" sz="1600" dirty="0"/>
              <a:t> </a:t>
            </a:r>
            <a:r>
              <a:rPr lang="en-ID" sz="1600" dirty="0" err="1"/>
              <a:t>tanggal</a:t>
            </a:r>
            <a:r>
              <a:rPr lang="en-ID" sz="1600" dirty="0"/>
              <a:t> 12 </a:t>
            </a:r>
            <a:r>
              <a:rPr lang="en-ID" sz="1600" dirty="0" err="1"/>
              <a:t>Agustus</a:t>
            </a:r>
            <a:r>
              <a:rPr lang="en-ID" sz="1600" dirty="0"/>
              <a:t> 2025 </a:t>
            </a:r>
            <a:r>
              <a:rPr lang="en-ID" sz="1600" dirty="0" err="1"/>
              <a:t>masih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diperpanjang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menggunakan</a:t>
            </a:r>
            <a:r>
              <a:rPr lang="en-ID" sz="1600" dirty="0"/>
              <a:t> </a:t>
            </a:r>
            <a:r>
              <a:rPr lang="en-ID" sz="1600" dirty="0" err="1"/>
              <a:t>mekanisme</a:t>
            </a:r>
            <a:r>
              <a:rPr lang="en-ID" sz="1600" dirty="0"/>
              <a:t> dan </a:t>
            </a: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sebagaimana</a:t>
            </a:r>
            <a:r>
              <a:rPr lang="en-ID" sz="1600" dirty="0"/>
              <a:t> </a:t>
            </a:r>
            <a:r>
              <a:rPr lang="en-ID" sz="1600" dirty="0" err="1"/>
              <a:t>dimaksud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3 </a:t>
            </a:r>
            <a:r>
              <a:rPr lang="en-ID" sz="1600" dirty="0" err="1"/>
              <a:t>Peraturan</a:t>
            </a:r>
            <a:r>
              <a:rPr lang="en-ID" sz="1600" dirty="0"/>
              <a:t> BAN-PT </a:t>
            </a:r>
            <a:r>
              <a:rPr lang="en-ID" sz="1600" dirty="0" err="1"/>
              <a:t>Nomor</a:t>
            </a:r>
            <a:r>
              <a:rPr lang="en-ID" sz="1600" dirty="0"/>
              <a:t> 23 </a:t>
            </a:r>
            <a:r>
              <a:rPr lang="en-ID" sz="1600" dirty="0" err="1"/>
              <a:t>Tahun</a:t>
            </a:r>
            <a:r>
              <a:rPr lang="en-ID" sz="1600" dirty="0"/>
              <a:t> 2022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Pemantauan</a:t>
            </a:r>
            <a:r>
              <a:rPr lang="en-ID" sz="1600" dirty="0"/>
              <a:t> dan </a:t>
            </a:r>
            <a:r>
              <a:rPr lang="en-ID" sz="1600" dirty="0" err="1"/>
              <a:t>Evaluasi</a:t>
            </a:r>
            <a:r>
              <a:rPr lang="en-ID" sz="1600" dirty="0"/>
              <a:t> </a:t>
            </a:r>
            <a:r>
              <a:rPr lang="en-ID" sz="1600" dirty="0" err="1"/>
              <a:t>Peringkat</a:t>
            </a:r>
            <a:r>
              <a:rPr lang="en-ID" sz="1600" dirty="0"/>
              <a:t> </a:t>
            </a:r>
            <a:r>
              <a:rPr lang="en-ID" sz="1600" dirty="0" err="1"/>
              <a:t>Akreditasi</a:t>
            </a:r>
            <a:r>
              <a:rPr lang="en-ID" sz="1600" dirty="0"/>
              <a:t> </a:t>
            </a:r>
            <a:r>
              <a:rPr lang="en-ID" sz="1600" dirty="0" err="1"/>
              <a:t>Perguruan</a:t>
            </a:r>
            <a:r>
              <a:rPr lang="en-ID" sz="1600" dirty="0"/>
              <a:t> Tinggi. </a:t>
            </a:r>
          </a:p>
          <a:p>
            <a:pPr marL="342900" indent="-342900" algn="just">
              <a:buAutoNum type="arabicParenBoth"/>
            </a:pPr>
            <a:r>
              <a:rPr lang="en-ID" sz="1600" dirty="0" err="1"/>
              <a:t>Luaran</a:t>
            </a:r>
            <a:r>
              <a:rPr lang="en-ID" sz="1600" dirty="0"/>
              <a:t> </a:t>
            </a:r>
            <a:r>
              <a:rPr lang="en-ID" sz="1600" dirty="0" err="1"/>
              <a:t>Akreditasi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menggunakan</a:t>
            </a:r>
            <a:r>
              <a:rPr lang="en-ID" sz="1600" dirty="0"/>
              <a:t> </a:t>
            </a:r>
            <a:r>
              <a:rPr lang="en-ID" sz="1600" dirty="0" err="1"/>
              <a:t>Instrumen</a:t>
            </a:r>
            <a:r>
              <a:rPr lang="en-ID" sz="1600" dirty="0"/>
              <a:t> </a:t>
            </a:r>
            <a:r>
              <a:rPr lang="en-ID" sz="1600" dirty="0" err="1"/>
              <a:t>Automasi</a:t>
            </a:r>
            <a:r>
              <a:rPr lang="en-ID" sz="1600" dirty="0"/>
              <a:t> APT </a:t>
            </a:r>
            <a:r>
              <a:rPr lang="en-ID" sz="1600" dirty="0" err="1"/>
              <a:t>sebagaimana</a:t>
            </a:r>
            <a:r>
              <a:rPr lang="en-ID" sz="1600" dirty="0"/>
              <a:t> </a:t>
            </a:r>
            <a:r>
              <a:rPr lang="en-ID" sz="1600" dirty="0" err="1"/>
              <a:t>dimaksud</a:t>
            </a:r>
            <a:r>
              <a:rPr lang="en-ID" sz="1600" dirty="0"/>
              <a:t> pada </a:t>
            </a:r>
            <a:r>
              <a:rPr lang="en-ID" sz="1600" dirty="0" err="1"/>
              <a:t>ayat</a:t>
            </a:r>
            <a:r>
              <a:rPr lang="en-ID" sz="1600" dirty="0"/>
              <a:t> (1) </a:t>
            </a:r>
            <a:r>
              <a:rPr lang="en-ID" sz="1600" dirty="0" err="1"/>
              <a:t>dinyatakan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status </a:t>
            </a:r>
            <a:r>
              <a:rPr lang="en-ID" sz="1600" dirty="0" err="1"/>
              <a:t>akreditasi</a:t>
            </a:r>
            <a:r>
              <a:rPr lang="en-ID" sz="1600" dirty="0"/>
              <a:t> yang </a:t>
            </a:r>
            <a:r>
              <a:rPr lang="en-ID" sz="1600" dirty="0" err="1"/>
              <a:t>terdiri</a:t>
            </a:r>
            <a:r>
              <a:rPr lang="en-ID" sz="1600" dirty="0"/>
              <a:t> </a:t>
            </a:r>
            <a:r>
              <a:rPr lang="en-ID" sz="1600" dirty="0" err="1"/>
              <a:t>atas</a:t>
            </a:r>
            <a:r>
              <a:rPr lang="en-ID" sz="1600" dirty="0"/>
              <a:t> Status </a:t>
            </a:r>
            <a:r>
              <a:rPr lang="en-ID" sz="1600" dirty="0" err="1"/>
              <a:t>Terakreditasi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Status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Terakreditasi</a:t>
            </a:r>
            <a:endParaRPr lang="en-US" sz="1600" dirty="0"/>
          </a:p>
        </p:txBody>
      </p:sp>
      <p:pic>
        <p:nvPicPr>
          <p:cNvPr id="2" name="object 5">
            <a:extLst>
              <a:ext uri="{FF2B5EF4-FFF2-40B4-BE49-F238E27FC236}">
                <a16:creationId xmlns:a16="http://schemas.microsoft.com/office/drawing/2014/main" xmlns="" id="{F072E7EC-9127-C0E3-84CF-57666A9BDD5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5839" y="65306"/>
            <a:ext cx="95707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7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F10B44B-179F-2DB6-6E6A-CA659104E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52265"/>
              </p:ext>
            </p:extLst>
          </p:nvPr>
        </p:nvGraphicFramePr>
        <p:xfrm>
          <a:off x="228598" y="563081"/>
          <a:ext cx="11548370" cy="615212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99171">
                  <a:extLst>
                    <a:ext uri="{9D8B030D-6E8A-4147-A177-3AD203B41FA5}">
                      <a16:colId xmlns:a16="http://schemas.microsoft.com/office/drawing/2014/main" xmlns="" val="2752370792"/>
                    </a:ext>
                  </a:extLst>
                </a:gridCol>
                <a:gridCol w="3420622">
                  <a:extLst>
                    <a:ext uri="{9D8B030D-6E8A-4147-A177-3AD203B41FA5}">
                      <a16:colId xmlns:a16="http://schemas.microsoft.com/office/drawing/2014/main" xmlns="" val="1571037025"/>
                    </a:ext>
                  </a:extLst>
                </a:gridCol>
                <a:gridCol w="662324">
                  <a:extLst>
                    <a:ext uri="{9D8B030D-6E8A-4147-A177-3AD203B41FA5}">
                      <a16:colId xmlns:a16="http://schemas.microsoft.com/office/drawing/2014/main" xmlns="" val="2960116814"/>
                    </a:ext>
                  </a:extLst>
                </a:gridCol>
                <a:gridCol w="1037641">
                  <a:extLst>
                    <a:ext uri="{9D8B030D-6E8A-4147-A177-3AD203B41FA5}">
                      <a16:colId xmlns:a16="http://schemas.microsoft.com/office/drawing/2014/main" xmlns="" val="2361649568"/>
                    </a:ext>
                  </a:extLst>
                </a:gridCol>
                <a:gridCol w="1037641">
                  <a:extLst>
                    <a:ext uri="{9D8B030D-6E8A-4147-A177-3AD203B41FA5}">
                      <a16:colId xmlns:a16="http://schemas.microsoft.com/office/drawing/2014/main" xmlns="" val="641753312"/>
                    </a:ext>
                  </a:extLst>
                </a:gridCol>
                <a:gridCol w="1004527">
                  <a:extLst>
                    <a:ext uri="{9D8B030D-6E8A-4147-A177-3AD203B41FA5}">
                      <a16:colId xmlns:a16="http://schemas.microsoft.com/office/drawing/2014/main" xmlns="" val="621296915"/>
                    </a:ext>
                  </a:extLst>
                </a:gridCol>
                <a:gridCol w="1026604">
                  <a:extLst>
                    <a:ext uri="{9D8B030D-6E8A-4147-A177-3AD203B41FA5}">
                      <a16:colId xmlns:a16="http://schemas.microsoft.com/office/drawing/2014/main" xmlns="" val="2439751149"/>
                    </a:ext>
                  </a:extLst>
                </a:gridCol>
                <a:gridCol w="1070757">
                  <a:extLst>
                    <a:ext uri="{9D8B030D-6E8A-4147-A177-3AD203B41FA5}">
                      <a16:colId xmlns:a16="http://schemas.microsoft.com/office/drawing/2014/main" xmlns="" val="899007093"/>
                    </a:ext>
                  </a:extLst>
                </a:gridCol>
                <a:gridCol w="1070757">
                  <a:extLst>
                    <a:ext uri="{9D8B030D-6E8A-4147-A177-3AD203B41FA5}">
                      <a16:colId xmlns:a16="http://schemas.microsoft.com/office/drawing/2014/main" xmlns="" val="4141090522"/>
                    </a:ext>
                  </a:extLst>
                </a:gridCol>
                <a:gridCol w="1018326">
                  <a:extLst>
                    <a:ext uri="{9D8B030D-6E8A-4147-A177-3AD203B41FA5}">
                      <a16:colId xmlns:a16="http://schemas.microsoft.com/office/drawing/2014/main" xmlns="" val="4075076587"/>
                    </a:ext>
                  </a:extLst>
                </a:gridCol>
              </a:tblGrid>
              <a:tr h="159283">
                <a:tc gridSpan="10">
                  <a:txBody>
                    <a:bodyPr/>
                    <a:lstStyle/>
                    <a:p>
                      <a:r>
                        <a:rPr lang="en-ID" sz="1000" dirty="0"/>
                        <a:t>Lampiran </a:t>
                      </a:r>
                      <a:r>
                        <a:rPr lang="en-ID" sz="1000" dirty="0" err="1"/>
                        <a:t>Peraturan</a:t>
                      </a:r>
                      <a:r>
                        <a:rPr lang="en-ID" sz="1000" dirty="0"/>
                        <a:t> Badan </a:t>
                      </a:r>
                      <a:r>
                        <a:rPr lang="en-ID" sz="1000" dirty="0" err="1"/>
                        <a:t>Akreditasi</a:t>
                      </a:r>
                      <a:r>
                        <a:rPr lang="en-ID" sz="1000" dirty="0"/>
                        <a:t> Nasional </a:t>
                      </a:r>
                      <a:r>
                        <a:rPr lang="en-ID" sz="1000" dirty="0" err="1"/>
                        <a:t>Perguruan</a:t>
                      </a:r>
                      <a:r>
                        <a:rPr lang="en-ID" sz="1000" dirty="0"/>
                        <a:t> Tinggi </a:t>
                      </a:r>
                      <a:r>
                        <a:rPr lang="en-ID" sz="1000" dirty="0" err="1"/>
                        <a:t>Nomor</a:t>
                      </a:r>
                      <a:r>
                        <a:rPr lang="en-ID" sz="1000" dirty="0"/>
                        <a:t> 5 </a:t>
                      </a:r>
                      <a:r>
                        <a:rPr lang="en-ID" sz="1000" dirty="0" err="1"/>
                        <a:t>Tahun</a:t>
                      </a:r>
                      <a:r>
                        <a:rPr lang="en-ID" sz="1000" dirty="0"/>
                        <a:t> 2024 </a:t>
                      </a:r>
                      <a:r>
                        <a:rPr lang="en-ID" sz="1000" dirty="0" err="1"/>
                        <a:t>tentang</a:t>
                      </a:r>
                      <a:r>
                        <a:rPr lang="en-ID" sz="1000" dirty="0"/>
                        <a:t> </a:t>
                      </a:r>
                    </a:p>
                    <a:p>
                      <a:r>
                        <a:rPr lang="en-ID" sz="1000" dirty="0" err="1"/>
                        <a:t>Instrumen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Pemantauan</a:t>
                      </a:r>
                      <a:r>
                        <a:rPr lang="en-ID" sz="1000" dirty="0"/>
                        <a:t> dan </a:t>
                      </a:r>
                      <a:r>
                        <a:rPr lang="en-ID" sz="1000" dirty="0" err="1"/>
                        <a:t>Evaluasi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Mutu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Perguruan</a:t>
                      </a:r>
                      <a:r>
                        <a:rPr lang="en-ID" sz="1000" dirty="0"/>
                        <a:t> Tinggi </a:t>
                      </a:r>
                      <a:r>
                        <a:rPr lang="en-ID" sz="1000" dirty="0" err="1"/>
                        <a:t>untuk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Perpanjangan</a:t>
                      </a:r>
                      <a:r>
                        <a:rPr lang="en-ID" sz="1000" dirty="0"/>
                        <a:t> Status </a:t>
                      </a:r>
                      <a:r>
                        <a:rPr lang="en-ID" sz="1000" dirty="0" err="1"/>
                        <a:t>Terakreditasi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Melalui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Mekanisme</a:t>
                      </a:r>
                      <a:r>
                        <a:rPr lang="en-ID" sz="1000" dirty="0"/>
                        <a:t> </a:t>
                      </a:r>
                      <a:r>
                        <a:rPr lang="en-ID" sz="1000" dirty="0" err="1"/>
                        <a:t>Automasi</a:t>
                      </a:r>
                      <a:endParaRPr lang="en-US" sz="1000" dirty="0"/>
                    </a:p>
                  </a:txBody>
                  <a:tcPr marL="1954" marR="1954" marT="1954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4833138"/>
                  </a:ext>
                </a:extLst>
              </a:tr>
              <a:tr h="1252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INDIKATOR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SATUAN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ID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Syarat</a:t>
                      </a:r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Lolos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5742290"/>
                  </a:ext>
                </a:extLst>
              </a:tr>
              <a:tr h="22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PTN Universitas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PTN </a:t>
                      </a:r>
                      <a:r>
                        <a:rPr lang="en-ID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Institut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PTS Universitas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PTS </a:t>
                      </a:r>
                      <a:r>
                        <a:rPr lang="en-ID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Institut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PTN </a:t>
                      </a:r>
                      <a:r>
                        <a:rPr lang="en-ID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Vokasi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PTS </a:t>
                      </a:r>
                      <a:r>
                        <a:rPr lang="en-ID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Vokasi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PTS </a:t>
                      </a:r>
                      <a:r>
                        <a:rPr lang="en-ID" sz="1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Sekolah</a:t>
                      </a:r>
                      <a:r>
                        <a:rPr lang="en-ID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Tinggi</a:t>
                      </a:r>
                      <a:endParaRPr lang="en-ID" sz="10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8829375"/>
                  </a:ext>
                </a:extLst>
              </a:tr>
              <a:tr h="224221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Rerata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persentase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penurunan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mahasiswa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baru</a:t>
                      </a:r>
                      <a:r>
                        <a:rPr lang="en-ID" sz="1000" u="none" strike="noStrike" dirty="0">
                          <a:effectLst/>
                        </a:rPr>
                        <a:t> (S1, D4, D3) </a:t>
                      </a:r>
                      <a:r>
                        <a:rPr lang="en-ID" sz="1000" u="none" strike="noStrike" dirty="0" err="1">
                          <a:effectLst/>
                        </a:rPr>
                        <a:t>dalam</a:t>
                      </a:r>
                      <a:r>
                        <a:rPr lang="en-ID" sz="1000" u="none" strike="noStrike" dirty="0">
                          <a:effectLst/>
                        </a:rPr>
                        <a:t> 5 </a:t>
                      </a:r>
                      <a:r>
                        <a:rPr lang="en-ID" sz="1000" u="none" strike="noStrike" dirty="0" err="1">
                          <a:effectLst/>
                        </a:rPr>
                        <a:t>tahun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terakhir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30%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PPM ≤ 30%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2274544"/>
                  </a:ext>
                </a:extLst>
              </a:tr>
              <a:tr h="672664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2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Semua</a:t>
                      </a:r>
                      <a:r>
                        <a:rPr lang="en-ID" sz="1000" u="none" strike="noStrike" dirty="0">
                          <a:effectLst/>
                        </a:rPr>
                        <a:t> program </a:t>
                      </a:r>
                      <a:r>
                        <a:rPr lang="en-ID" sz="1000" u="none" strike="noStrike" dirty="0" err="1">
                          <a:effectLst/>
                        </a:rPr>
                        <a:t>studi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aktif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memiliki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Dosen</a:t>
                      </a:r>
                      <a:r>
                        <a:rPr lang="en-ID" sz="1000" u="none" strike="noStrike" dirty="0">
                          <a:effectLst/>
                        </a:rPr>
                        <a:t> Homebase (NIDN/NIDK). </a:t>
                      </a:r>
                      <a:r>
                        <a:rPr lang="en-ID" sz="1000" u="none" strike="noStrike" dirty="0" err="1">
                          <a:effectLst/>
                        </a:rPr>
                        <a:t>Catatan</a:t>
                      </a:r>
                      <a:r>
                        <a:rPr lang="en-ID" sz="1000" u="none" strike="noStrike" dirty="0">
                          <a:effectLst/>
                        </a:rPr>
                        <a:t>: </a:t>
                      </a:r>
                      <a:r>
                        <a:rPr lang="en-ID" sz="1000" u="none" strike="noStrike" dirty="0" err="1">
                          <a:effectLst/>
                        </a:rPr>
                        <a:t>kualifikasi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akademik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dosen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harus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sesuai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dengan</a:t>
                      </a:r>
                      <a:r>
                        <a:rPr lang="en-ID" sz="1000" u="none" strike="noStrike" dirty="0">
                          <a:effectLst/>
                        </a:rPr>
                        <a:t> Program (</a:t>
                      </a:r>
                      <a:r>
                        <a:rPr lang="en-ID" sz="1000" u="none" strike="noStrike" dirty="0" err="1">
                          <a:effectLst/>
                        </a:rPr>
                        <a:t>misal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bergelar</a:t>
                      </a:r>
                      <a:r>
                        <a:rPr lang="en-ID" sz="1000" u="none" strike="noStrike" dirty="0">
                          <a:effectLst/>
                        </a:rPr>
                        <a:t> Magister </a:t>
                      </a:r>
                      <a:r>
                        <a:rPr lang="en-ID" sz="1000" u="none" strike="noStrike" dirty="0" err="1">
                          <a:effectLst/>
                        </a:rPr>
                        <a:t>untuk</a:t>
                      </a:r>
                      <a:r>
                        <a:rPr lang="en-ID" sz="1000" u="none" strike="noStrike" dirty="0">
                          <a:effectLst/>
                        </a:rPr>
                        <a:t> Program </a:t>
                      </a:r>
                      <a:r>
                        <a:rPr lang="en-ID" sz="1000" u="none" strike="noStrike" dirty="0" err="1">
                          <a:effectLst/>
                        </a:rPr>
                        <a:t>Sarjana</a:t>
                      </a:r>
                      <a:r>
                        <a:rPr lang="en-ID" sz="1000" u="none" strike="noStrike" dirty="0">
                          <a:effectLst/>
                        </a:rPr>
                        <a:t>, </a:t>
                      </a:r>
                      <a:r>
                        <a:rPr lang="en-ID" sz="1000" u="none" strike="noStrike" dirty="0" err="1">
                          <a:effectLst/>
                        </a:rPr>
                        <a:t>Bergelar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Doktor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untuk</a:t>
                      </a:r>
                      <a:r>
                        <a:rPr lang="en-ID" sz="1000" u="none" strike="noStrike" dirty="0">
                          <a:effectLst/>
                        </a:rPr>
                        <a:t> Program Magister)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(DH ≥ 5)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DH5 = 100 %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DH5 = 100 %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DH5 = 100 %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DH5 = 100 %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DH5 = 100 %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(DH ≥ 5)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(DH ≥ 5)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6366081"/>
                  </a:ext>
                </a:extLst>
              </a:tr>
              <a:tr h="112112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3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Keterlibatan dosen tidak tetap (DTT)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DTT ≤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91312962"/>
                  </a:ext>
                </a:extLst>
              </a:tr>
              <a:tr h="224221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4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Jumlah mahasiswa aktif (S1, D4, D3) dibagi jumlah dosen tetap saat TS dan non PJJ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 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</a:t>
                      </a:r>
                      <a:endParaRPr lang="en-ID" sz="10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</a:t>
                      </a:r>
                      <a:endParaRPr lang="en-ID" sz="10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</a:t>
                      </a:r>
                      <a:endParaRPr lang="en-ID" sz="10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</a:t>
                      </a:r>
                      <a:endParaRPr lang="en-ID" sz="10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</a:t>
                      </a:r>
                      <a:endParaRPr lang="en-ID" sz="10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RM/DT ≤ 40</a:t>
                      </a:r>
                      <a:endParaRPr lang="en-ID" sz="10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06700786"/>
                  </a:ext>
                </a:extLst>
              </a:tr>
              <a:tr h="224221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5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Rerata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persentase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penurunan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lulusan</a:t>
                      </a:r>
                      <a:r>
                        <a:rPr lang="en-ID" sz="1000" u="none" strike="noStrike" dirty="0">
                          <a:effectLst/>
                        </a:rPr>
                        <a:t> (S1, D4, D3) </a:t>
                      </a:r>
                      <a:r>
                        <a:rPr lang="en-ID" sz="1000" u="none" strike="noStrike" dirty="0" err="1">
                          <a:effectLst/>
                        </a:rPr>
                        <a:t>dalam</a:t>
                      </a:r>
                      <a:r>
                        <a:rPr lang="en-ID" sz="1000" u="none" strike="noStrike" dirty="0">
                          <a:effectLst/>
                        </a:rPr>
                        <a:t> 5 </a:t>
                      </a:r>
                      <a:r>
                        <a:rPr lang="en-ID" sz="1000" u="none" strike="noStrike" dirty="0" err="1">
                          <a:effectLst/>
                        </a:rPr>
                        <a:t>tahun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terakhir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30%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RPL ≤ 30%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1194980"/>
                  </a:ext>
                </a:extLst>
              </a:tr>
              <a:tr h="112112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6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Semua PS aktif terakreditasi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PSA =100%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5567406"/>
                  </a:ext>
                </a:extLst>
              </a:tr>
              <a:tr h="336332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7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Jumlah</a:t>
                      </a:r>
                      <a:r>
                        <a:rPr lang="en-ID" sz="1000" u="none" strike="noStrike" dirty="0">
                          <a:effectLst/>
                        </a:rPr>
                        <a:t> GB </a:t>
                      </a:r>
                      <a:r>
                        <a:rPr lang="en-ID" sz="1000" u="none" strike="noStrike" dirty="0" err="1">
                          <a:effectLst/>
                        </a:rPr>
                        <a:t>sebagai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Dosen</a:t>
                      </a:r>
                      <a:r>
                        <a:rPr lang="en-ID" sz="1000" u="none" strike="noStrike" dirty="0">
                          <a:effectLst/>
                        </a:rPr>
                        <a:t> Home Base </a:t>
                      </a:r>
                      <a:r>
                        <a:rPr lang="en-ID" sz="1000" u="none" strike="noStrike" dirty="0" err="1">
                          <a:effectLst/>
                        </a:rPr>
                        <a:t>sekurangnya</a:t>
                      </a:r>
                      <a:r>
                        <a:rPr lang="en-ID" sz="1000" u="none" strike="noStrike" dirty="0">
                          <a:effectLst/>
                        </a:rPr>
                        <a:t> 2 orang per program </a:t>
                      </a:r>
                      <a:r>
                        <a:rPr lang="en-ID" sz="1000" u="none" strike="noStrike" dirty="0" err="1">
                          <a:effectLst/>
                        </a:rPr>
                        <a:t>Doktor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DGB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sng" strike="noStrike" dirty="0">
                          <a:effectLst/>
                        </a:rPr>
                        <a:t>&gt;</a:t>
                      </a:r>
                      <a:r>
                        <a:rPr lang="en-ID" sz="1000" u="none" strike="noStrike" dirty="0">
                          <a:effectLst/>
                        </a:rPr>
                        <a:t> 2 x </a:t>
                      </a:r>
                      <a:br>
                        <a:rPr lang="en-ID" sz="1000" u="none" strike="noStrike" dirty="0">
                          <a:effectLst/>
                        </a:rPr>
                      </a:br>
                      <a:r>
                        <a:rPr lang="en-ID" sz="1000" u="none" strike="noStrike" dirty="0">
                          <a:effectLst/>
                        </a:rPr>
                        <a:t>(</a:t>
                      </a:r>
                      <a:r>
                        <a:rPr lang="en-ID" sz="1000" u="none" strike="noStrike" dirty="0" err="1">
                          <a:effectLst/>
                        </a:rPr>
                        <a:t>SProdi</a:t>
                      </a:r>
                      <a:r>
                        <a:rPr lang="en-ID" sz="1000" u="none" strike="noStrike" dirty="0">
                          <a:effectLst/>
                        </a:rPr>
                        <a:t> S3)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sng" strike="noStrike" dirty="0">
                          <a:effectLst/>
                        </a:rPr>
                        <a:t>&gt;</a:t>
                      </a:r>
                      <a:r>
                        <a:rPr lang="en-ID" sz="1000" u="none" strike="noStrike" dirty="0">
                          <a:effectLst/>
                        </a:rPr>
                        <a:t> 2 x </a:t>
                      </a:r>
                      <a:br>
                        <a:rPr lang="en-ID" sz="1000" u="none" strike="noStrike" dirty="0">
                          <a:effectLst/>
                        </a:rPr>
                      </a:br>
                      <a:r>
                        <a:rPr lang="en-ID" sz="1000" u="none" strike="noStrike" dirty="0">
                          <a:effectLst/>
                        </a:rPr>
                        <a:t>(</a:t>
                      </a:r>
                      <a:r>
                        <a:rPr lang="en-ID" sz="1000" u="none" strike="noStrike" dirty="0" err="1">
                          <a:effectLst/>
                        </a:rPr>
                        <a:t>SProdi</a:t>
                      </a:r>
                      <a:r>
                        <a:rPr lang="en-ID" sz="1000" u="none" strike="noStrike" dirty="0">
                          <a:effectLst/>
                        </a:rPr>
                        <a:t> S3)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sng" strike="noStrike" dirty="0">
                          <a:effectLst/>
                        </a:rPr>
                        <a:t>&gt;</a:t>
                      </a:r>
                      <a:r>
                        <a:rPr lang="en-ID" sz="1000" u="none" strike="noStrike" dirty="0">
                          <a:effectLst/>
                        </a:rPr>
                        <a:t> 2 x </a:t>
                      </a:r>
                      <a:br>
                        <a:rPr lang="en-ID" sz="1000" u="none" strike="noStrike" dirty="0">
                          <a:effectLst/>
                        </a:rPr>
                      </a:br>
                      <a:r>
                        <a:rPr lang="en-ID" sz="1000" u="none" strike="noStrike" dirty="0">
                          <a:effectLst/>
                        </a:rPr>
                        <a:t>(</a:t>
                      </a:r>
                      <a:r>
                        <a:rPr lang="en-ID" sz="1000" u="none" strike="noStrike" dirty="0" err="1">
                          <a:effectLst/>
                        </a:rPr>
                        <a:t>SProdi</a:t>
                      </a:r>
                      <a:r>
                        <a:rPr lang="en-ID" sz="1000" u="none" strike="noStrike" dirty="0">
                          <a:effectLst/>
                        </a:rPr>
                        <a:t> S3)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sng" strike="noStrike" dirty="0">
                          <a:effectLst/>
                        </a:rPr>
                        <a:t>&gt;</a:t>
                      </a:r>
                      <a:r>
                        <a:rPr lang="en-ID" sz="1000" u="none" strike="noStrike" dirty="0">
                          <a:effectLst/>
                        </a:rPr>
                        <a:t> 2 x </a:t>
                      </a:r>
                      <a:br>
                        <a:rPr lang="en-ID" sz="1000" u="none" strike="noStrike" dirty="0">
                          <a:effectLst/>
                        </a:rPr>
                      </a:br>
                      <a:r>
                        <a:rPr lang="en-ID" sz="1000" u="none" strike="noStrike" dirty="0">
                          <a:effectLst/>
                        </a:rPr>
                        <a:t>(</a:t>
                      </a:r>
                      <a:r>
                        <a:rPr lang="en-ID" sz="1000" u="none" strike="noStrike" dirty="0" err="1">
                          <a:effectLst/>
                        </a:rPr>
                        <a:t>SProdi</a:t>
                      </a:r>
                      <a:r>
                        <a:rPr lang="en-ID" sz="1000" u="none" strike="noStrike" dirty="0">
                          <a:effectLst/>
                        </a:rPr>
                        <a:t> S3)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NA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NA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sng" strike="noStrike" dirty="0">
                          <a:effectLst/>
                        </a:rPr>
                        <a:t>&gt;</a:t>
                      </a:r>
                      <a:r>
                        <a:rPr lang="en-ID" sz="1000" u="none" strike="noStrike" dirty="0">
                          <a:effectLst/>
                        </a:rPr>
                        <a:t> 2 x </a:t>
                      </a:r>
                      <a:br>
                        <a:rPr lang="en-ID" sz="1000" u="none" strike="noStrike" dirty="0">
                          <a:effectLst/>
                        </a:rPr>
                      </a:br>
                      <a:r>
                        <a:rPr lang="en-ID" sz="1000" u="none" strike="noStrike" dirty="0">
                          <a:effectLst/>
                        </a:rPr>
                        <a:t>(</a:t>
                      </a:r>
                      <a:r>
                        <a:rPr lang="en-ID" sz="1000" u="none" strike="noStrike" dirty="0" err="1">
                          <a:effectLst/>
                        </a:rPr>
                        <a:t>SProdi</a:t>
                      </a:r>
                      <a:r>
                        <a:rPr lang="en-ID" sz="1000" u="none" strike="noStrike" dirty="0">
                          <a:effectLst/>
                        </a:rPr>
                        <a:t> S3)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09182797"/>
                  </a:ext>
                </a:extLst>
              </a:tr>
              <a:tr h="224221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8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Persentase DT memiliki jabatan akademik (GB+LK+L+AA)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90%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90%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60%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60%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90%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45%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DTJA ≥ 30%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1505201"/>
                  </a:ext>
                </a:extLst>
              </a:tr>
              <a:tr h="448444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9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Kelulusan tepat masa tempuh kurikulum (rerata pengamatan dalam tiga tahun terkahir untuk tiga angkatan mahasiswa terakhir)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35%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35%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50%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50%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PKMTK ≥ 30%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19149543"/>
                  </a:ext>
                </a:extLst>
              </a:tr>
              <a:tr h="448444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10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Kelulusan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tepat</a:t>
                      </a:r>
                      <a:r>
                        <a:rPr lang="en-ID" sz="1000" u="none" strike="noStrike" dirty="0">
                          <a:effectLst/>
                        </a:rPr>
                        <a:t> 2x </a:t>
                      </a:r>
                      <a:r>
                        <a:rPr lang="en-ID" sz="1000" u="none" strike="noStrike" dirty="0" err="1">
                          <a:effectLst/>
                        </a:rPr>
                        <a:t>waktu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tempuh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kurikulum</a:t>
                      </a:r>
                      <a:r>
                        <a:rPr lang="en-ID" sz="1000" u="none" strike="noStrike" dirty="0">
                          <a:effectLst/>
                        </a:rPr>
                        <a:t> (</a:t>
                      </a:r>
                      <a:r>
                        <a:rPr lang="en-ID" sz="1000" u="none" strike="noStrike" dirty="0" err="1">
                          <a:effectLst/>
                        </a:rPr>
                        <a:t>rerata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pengamatan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dalam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tiga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tahun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terkahir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untuk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tiga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angkatan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mahasiswa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terakhir</a:t>
                      </a:r>
                      <a:r>
                        <a:rPr lang="en-ID" sz="1000" u="none" strike="noStrike" dirty="0">
                          <a:effectLst/>
                        </a:rPr>
                        <a:t>)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70%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70%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60%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60%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70%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60%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PK2MTK ≥ 60%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9117867"/>
                  </a:ext>
                </a:extLst>
              </a:tr>
              <a:tr h="560553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11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Persentase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keterlibatan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mahasiswa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aktif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dalam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memperoleh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prestasi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mahasiswa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tingkat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internasional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nasional</a:t>
                      </a:r>
                      <a:r>
                        <a:rPr lang="en-ID" sz="1000" u="none" strike="noStrike" dirty="0">
                          <a:effectLst/>
                        </a:rPr>
                        <a:t>/</a:t>
                      </a:r>
                      <a:r>
                        <a:rPr lang="en-ID" sz="1000" u="none" strike="noStrike" dirty="0" err="1">
                          <a:effectLst/>
                        </a:rPr>
                        <a:t>provinsi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peringkat</a:t>
                      </a:r>
                      <a:r>
                        <a:rPr lang="en-ID" sz="1000" u="none" strike="noStrike" dirty="0">
                          <a:effectLst/>
                        </a:rPr>
                        <a:t> 1, 2 dan 3 </a:t>
                      </a:r>
                      <a:r>
                        <a:rPr lang="en-ID" sz="1000" u="none" strike="noStrike" dirty="0" err="1">
                          <a:effectLst/>
                        </a:rPr>
                        <a:t>terhadap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mahasiswa</a:t>
                      </a:r>
                      <a:r>
                        <a:rPr lang="en-ID" sz="1000" u="none" strike="noStrike" dirty="0">
                          <a:effectLst/>
                        </a:rPr>
                        <a:t> total Diploma dan </a:t>
                      </a:r>
                      <a:r>
                        <a:rPr lang="en-ID" sz="1000" u="none" strike="noStrike" dirty="0" err="1">
                          <a:effectLst/>
                        </a:rPr>
                        <a:t>Sarjana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saat</a:t>
                      </a:r>
                      <a:r>
                        <a:rPr lang="en-ID" sz="1000" u="none" strike="noStrike" dirty="0">
                          <a:effectLst/>
                        </a:rPr>
                        <a:t> TS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PMAP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0.01%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6299328"/>
                  </a:ext>
                </a:extLst>
              </a:tr>
              <a:tr h="336332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12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Persentase lulusan terserap lapangan kerja kurang dari sama dengan 1 tahun saat tahun lulusan TS-2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PLLK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20%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5582494"/>
                  </a:ext>
                </a:extLst>
              </a:tr>
              <a:tr h="448444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13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Rerata persentase luaran penelitian dan PkM dalam bentuk Jurnal yang dihasilkan oleh DT terindeks (Scopus + Sinta 1 + 2) terhadap jumlah DT dalam 3 tahun saat TS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PPPKM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18876949"/>
                  </a:ext>
                </a:extLst>
              </a:tr>
              <a:tr h="336332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14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>
                          <a:effectLst/>
                        </a:rPr>
                        <a:t>Kepesertaan mahasiswa yang eligible yang mengikuti MBKM saat TS terhadap jumlah mhasiswa diploma dan sarjana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MEMBKM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10%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40%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>
                          <a:effectLst/>
                        </a:rPr>
                        <a:t>≥ 0%</a:t>
                      </a:r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5397780"/>
                  </a:ext>
                </a:extLst>
              </a:tr>
              <a:tr h="342928">
                <a:tc>
                  <a:txBody>
                    <a:bodyPr/>
                    <a:lstStyle/>
                    <a:p>
                      <a:pPr algn="r" fontAlgn="ctr"/>
                      <a:r>
                        <a:rPr lang="en-ID" sz="1000" u="none" strike="noStrike" dirty="0">
                          <a:effectLst/>
                        </a:rPr>
                        <a:t>15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000" u="none" strike="noStrike" dirty="0" err="1">
                          <a:effectLst/>
                        </a:rPr>
                        <a:t>Rerata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Karya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dosen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tetap</a:t>
                      </a:r>
                      <a:r>
                        <a:rPr lang="en-ID" sz="1000" u="none" strike="noStrike" dirty="0">
                          <a:effectLst/>
                        </a:rPr>
                        <a:t> yang </a:t>
                      </a:r>
                      <a:r>
                        <a:rPr lang="en-ID" sz="1000" u="none" strike="noStrike" dirty="0" err="1">
                          <a:effectLst/>
                        </a:rPr>
                        <a:t>terekognisi</a:t>
                      </a:r>
                      <a:r>
                        <a:rPr lang="en-ID" sz="1000" u="none" strike="noStrike" dirty="0">
                          <a:effectLst/>
                        </a:rPr>
                        <a:t>/</a:t>
                      </a:r>
                      <a:r>
                        <a:rPr lang="en-ID" sz="1000" u="none" strike="noStrike" dirty="0" err="1">
                          <a:effectLst/>
                        </a:rPr>
                        <a:t>diterapkan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masyarakat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dalam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tiga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tahun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terakhir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terhadap</a:t>
                      </a:r>
                      <a:r>
                        <a:rPr lang="en-ID" sz="1000" u="none" strike="noStrike" dirty="0">
                          <a:effectLst/>
                        </a:rPr>
                        <a:t>  DT </a:t>
                      </a:r>
                      <a:r>
                        <a:rPr lang="en-ID" sz="1000" u="none" strike="noStrike" dirty="0" err="1">
                          <a:effectLst/>
                        </a:rPr>
                        <a:t>saat</a:t>
                      </a:r>
                      <a:r>
                        <a:rPr lang="en-ID" sz="1000" u="none" strike="noStrike" dirty="0">
                          <a:effectLst/>
                        </a:rPr>
                        <a:t> TS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PKDT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000" u="none" strike="noStrike" dirty="0">
                          <a:effectLst/>
                        </a:rPr>
                        <a:t>≥ 10%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1954" marR="1954" marT="1954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5085359"/>
                  </a:ext>
                </a:extLst>
              </a:tr>
            </a:tbl>
          </a:graphicData>
        </a:graphic>
      </p:graphicFrame>
      <p:pic>
        <p:nvPicPr>
          <p:cNvPr id="2" name="object 5">
            <a:extLst>
              <a:ext uri="{FF2B5EF4-FFF2-40B4-BE49-F238E27FC236}">
                <a16:creationId xmlns:a16="http://schemas.microsoft.com/office/drawing/2014/main" xmlns="" id="{20FD0178-62D8-E40F-A830-C7233582BCF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06330" y="0"/>
            <a:ext cx="95707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4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1953</Words>
  <Application>Microsoft Office PowerPoint</Application>
  <PresentationFormat>Widescreen</PresentationFormat>
  <Paragraphs>264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6" baseType="lpstr">
      <vt:lpstr>Apple Chancery</vt:lpstr>
      <vt:lpstr>Arial</vt:lpstr>
      <vt:lpstr>Arial Narrow</vt:lpstr>
      <vt:lpstr>Arial Rounded MT Bold</vt:lpstr>
      <vt:lpstr>Calibri</vt:lpstr>
      <vt:lpstr>Calibri Light</vt:lpstr>
      <vt:lpstr>Cambria</vt:lpstr>
      <vt:lpstr>Franklin Gothic Book</vt:lpstr>
      <vt:lpstr>Palatino Linotype</vt:lpstr>
      <vt:lpstr>Times New Roman</vt:lpstr>
      <vt:lpstr>Trebuchet MS</vt:lpstr>
      <vt:lpstr>Wingdings 3</vt:lpstr>
      <vt:lpstr>Office Theme</vt:lpstr>
      <vt:lpstr>Facet</vt:lpstr>
      <vt:lpstr>Crop</vt:lpstr>
      <vt:lpstr>PowerPoint Presentation</vt:lpstr>
      <vt:lpstr>PowerPoint Presentation</vt:lpstr>
      <vt:lpstr>Kewajiban Akreditasi PT dan PS</vt:lpstr>
      <vt:lpstr>PowerPoint Presentation</vt:lpstr>
      <vt:lpstr>Dalam Hal Terdapat Dugaan Penurunan Mutu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HIBHA</cp:lastModifiedBy>
  <cp:revision>5</cp:revision>
  <dcterms:created xsi:type="dcterms:W3CDTF">2025-02-26T11:32:25Z</dcterms:created>
  <dcterms:modified xsi:type="dcterms:W3CDTF">2025-07-04T05:52:44Z</dcterms:modified>
</cp:coreProperties>
</file>